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0"/>
  </p:notesMasterIdLst>
  <p:sldIdLst>
    <p:sldId id="385" r:id="rId2"/>
    <p:sldId id="363" r:id="rId3"/>
    <p:sldId id="364" r:id="rId4"/>
    <p:sldId id="259" r:id="rId5"/>
    <p:sldId id="373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365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79" r:id="rId23"/>
    <p:sldId id="366" r:id="rId24"/>
    <p:sldId id="281" r:id="rId25"/>
    <p:sldId id="282" r:id="rId26"/>
    <p:sldId id="283" r:id="rId27"/>
    <p:sldId id="284" r:id="rId28"/>
    <p:sldId id="362" r:id="rId29"/>
    <p:sldId id="286" r:id="rId30"/>
    <p:sldId id="374" r:id="rId31"/>
    <p:sldId id="287" r:id="rId32"/>
    <p:sldId id="288" r:id="rId33"/>
    <p:sldId id="289" r:id="rId34"/>
    <p:sldId id="290" r:id="rId35"/>
    <p:sldId id="291" r:id="rId36"/>
    <p:sldId id="367" r:id="rId37"/>
    <p:sldId id="293" r:id="rId38"/>
    <p:sldId id="294" r:id="rId39"/>
    <p:sldId id="295" r:id="rId40"/>
    <p:sldId id="296" r:id="rId41"/>
    <p:sldId id="297" r:id="rId42"/>
    <p:sldId id="368" r:id="rId43"/>
    <p:sldId id="299" r:id="rId44"/>
    <p:sldId id="300" r:id="rId45"/>
    <p:sldId id="301" r:id="rId46"/>
    <p:sldId id="302" r:id="rId47"/>
    <p:sldId id="303" r:id="rId48"/>
    <p:sldId id="369" r:id="rId49"/>
    <p:sldId id="305" r:id="rId50"/>
    <p:sldId id="306" r:id="rId51"/>
    <p:sldId id="307" r:id="rId52"/>
    <p:sldId id="308" r:id="rId53"/>
    <p:sldId id="309" r:id="rId54"/>
    <p:sldId id="310" r:id="rId55"/>
    <p:sldId id="370" r:id="rId56"/>
    <p:sldId id="312" r:id="rId57"/>
    <p:sldId id="375" r:id="rId58"/>
    <p:sldId id="313" r:id="rId59"/>
    <p:sldId id="386" r:id="rId60"/>
    <p:sldId id="316" r:id="rId61"/>
    <p:sldId id="317" r:id="rId62"/>
    <p:sldId id="318" r:id="rId63"/>
    <p:sldId id="320" r:id="rId64"/>
    <p:sldId id="322" r:id="rId65"/>
    <p:sldId id="324" r:id="rId66"/>
    <p:sldId id="327" r:id="rId67"/>
    <p:sldId id="378" r:id="rId68"/>
    <p:sldId id="376" r:id="rId69"/>
    <p:sldId id="379" r:id="rId70"/>
    <p:sldId id="328" r:id="rId71"/>
    <p:sldId id="371" r:id="rId72"/>
    <p:sldId id="335" r:id="rId73"/>
    <p:sldId id="336" r:id="rId74"/>
    <p:sldId id="337" r:id="rId75"/>
    <p:sldId id="338" r:id="rId76"/>
    <p:sldId id="339" r:id="rId77"/>
    <p:sldId id="340" r:id="rId78"/>
    <p:sldId id="341" r:id="rId79"/>
    <p:sldId id="380" r:id="rId80"/>
    <p:sldId id="372" r:id="rId81"/>
    <p:sldId id="344" r:id="rId82"/>
    <p:sldId id="381" r:id="rId83"/>
    <p:sldId id="345" r:id="rId84"/>
    <p:sldId id="346" r:id="rId85"/>
    <p:sldId id="382" r:id="rId86"/>
    <p:sldId id="350" r:id="rId87"/>
    <p:sldId id="351" r:id="rId88"/>
    <p:sldId id="352" r:id="rId89"/>
    <p:sldId id="383" r:id="rId90"/>
    <p:sldId id="353" r:id="rId91"/>
    <p:sldId id="354" r:id="rId92"/>
    <p:sldId id="356" r:id="rId93"/>
    <p:sldId id="357" r:id="rId94"/>
    <p:sldId id="358" r:id="rId95"/>
    <p:sldId id="359" r:id="rId96"/>
    <p:sldId id="360" r:id="rId97"/>
    <p:sldId id="361" r:id="rId98"/>
    <p:sldId id="384" r:id="rId9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8DBE9-28A6-F34A-81F2-4D1264197B36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8C299-01F7-384C-A7C5-2970DF3F9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14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, but </a:t>
            </a:r>
            <a:r>
              <a:rPr lang="en-US" dirty="0" smtClean="0">
                <a:solidFill>
                  <a:srgbClr val="FF0000"/>
                </a:solidFill>
              </a:rPr>
              <a:t>[optional:]</a:t>
            </a:r>
            <a:r>
              <a:rPr lang="en-US" dirty="0" smtClean="0"/>
              <a:t> Java type-checker gives a to-do list if original code avoided default methods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8C299-01F7-384C-A7C5-2970DF3F90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25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Optional:</a:t>
            </a:r>
          </a:p>
          <a:p>
            <a:r>
              <a:rPr lang="en-US" dirty="0" smtClean="0"/>
              <a:t>Functions can support new variants somewhat awkwardly “if they plan ahead” </a:t>
            </a:r>
          </a:p>
          <a:p>
            <a:pPr lvl="1"/>
            <a:r>
              <a:rPr lang="en-US" i="1" dirty="0" smtClean="0"/>
              <a:t>Not explained here: Can use type constructors to make </a:t>
            </a:r>
            <a:r>
              <a:rPr lang="en-US" i="1" dirty="0" err="1" smtClean="0"/>
              <a:t>datatypes</a:t>
            </a:r>
            <a:r>
              <a:rPr lang="en-US" i="1" dirty="0" smtClean="0"/>
              <a:t> extensible and have operations take function arguments to give results for the extensions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Objects can support new operations somewhat awkwardly “if they plan ahead”</a:t>
            </a:r>
          </a:p>
          <a:p>
            <a:pPr lvl="1"/>
            <a:r>
              <a:rPr lang="en-US" i="1" dirty="0" smtClean="0"/>
              <a:t>Not explained here: The popular Visitor Pattern uses the double-dispatch pattern to allow new operations “on the side”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8C299-01F7-384C-A7C5-2970DF3F904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78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8C299-01F7-384C-A7C5-2970DF3F904F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7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8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40" indent="0" algn="ctr">
              <a:buNone/>
              <a:defRPr/>
            </a:lvl2pPr>
            <a:lvl3pPr marL="642882" indent="0" algn="ctr">
              <a:buNone/>
              <a:defRPr/>
            </a:lvl3pPr>
            <a:lvl4pPr marL="964323" indent="0" algn="ctr">
              <a:buNone/>
              <a:defRPr/>
            </a:lvl4pPr>
            <a:lvl5pPr marL="1285763" indent="0" algn="ctr">
              <a:buNone/>
              <a:defRPr/>
            </a:lvl5pPr>
            <a:lvl6pPr marL="1607205" indent="0" algn="ctr">
              <a:buNone/>
              <a:defRPr/>
            </a:lvl6pPr>
            <a:lvl7pPr marL="1928645" indent="0" algn="ctr">
              <a:buNone/>
              <a:defRPr/>
            </a:lvl7pPr>
            <a:lvl8pPr marL="2250086" indent="0" algn="ctr">
              <a:buNone/>
              <a:defRPr/>
            </a:lvl8pPr>
            <a:lvl9pPr marL="257152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458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4996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1515" y="178594"/>
            <a:ext cx="1839516" cy="5786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2970" y="178594"/>
            <a:ext cx="5411391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6365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05578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</p:spPr>
        <p:txBody>
          <a:bodyPr anchor="t"/>
          <a:lstStyle>
            <a:lvl1pPr algn="l">
              <a:defRPr sz="2812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6"/>
            </a:lvl1pPr>
            <a:lvl2pPr marL="321440" indent="0">
              <a:buNone/>
              <a:defRPr sz="1266"/>
            </a:lvl2pPr>
            <a:lvl3pPr marL="642882" indent="0">
              <a:buNone/>
              <a:defRPr sz="1125"/>
            </a:lvl3pPr>
            <a:lvl4pPr marL="964323" indent="0">
              <a:buNone/>
              <a:defRPr sz="984"/>
            </a:lvl4pPr>
            <a:lvl5pPr marL="1285763" indent="0">
              <a:buNone/>
              <a:defRPr sz="984"/>
            </a:lvl5pPr>
            <a:lvl6pPr marL="1607205" indent="0">
              <a:buNone/>
              <a:defRPr sz="984"/>
            </a:lvl6pPr>
            <a:lvl7pPr marL="1928645" indent="0">
              <a:buNone/>
              <a:defRPr sz="984"/>
            </a:lvl7pPr>
            <a:lvl8pPr marL="2250086" indent="0">
              <a:buNone/>
              <a:defRPr sz="984"/>
            </a:lvl8pPr>
            <a:lvl9pPr marL="2571527" indent="0">
              <a:buNone/>
              <a:defRPr sz="98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046354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2970" y="1946673"/>
            <a:ext cx="3625453" cy="4018359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8" y="1946673"/>
            <a:ext cx="3625453" cy="4018359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0915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687" b="1"/>
            </a:lvl1pPr>
            <a:lvl2pPr marL="321440" indent="0">
              <a:buNone/>
              <a:defRPr sz="1406" b="1"/>
            </a:lvl2pPr>
            <a:lvl3pPr marL="642882" indent="0">
              <a:buNone/>
              <a:defRPr sz="1266" b="1"/>
            </a:lvl3pPr>
            <a:lvl4pPr marL="964323" indent="0">
              <a:buNone/>
              <a:defRPr sz="1125" b="1"/>
            </a:lvl4pPr>
            <a:lvl5pPr marL="1285763" indent="0">
              <a:buNone/>
              <a:defRPr sz="1125" b="1"/>
            </a:lvl5pPr>
            <a:lvl6pPr marL="1607205" indent="0">
              <a:buNone/>
              <a:defRPr sz="1125" b="1"/>
            </a:lvl6pPr>
            <a:lvl7pPr marL="1928645" indent="0">
              <a:buNone/>
              <a:defRPr sz="1125" b="1"/>
            </a:lvl7pPr>
            <a:lvl8pPr marL="2250086" indent="0">
              <a:buNone/>
              <a:defRPr sz="1125" b="1"/>
            </a:lvl8pPr>
            <a:lvl9pPr marL="2571527" indent="0">
              <a:buNone/>
              <a:defRPr sz="11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6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687" b="1"/>
            </a:lvl1pPr>
            <a:lvl2pPr marL="321440" indent="0">
              <a:buNone/>
              <a:defRPr sz="1406" b="1"/>
            </a:lvl2pPr>
            <a:lvl3pPr marL="642882" indent="0">
              <a:buNone/>
              <a:defRPr sz="1266" b="1"/>
            </a:lvl3pPr>
            <a:lvl4pPr marL="964323" indent="0">
              <a:buNone/>
              <a:defRPr sz="1125" b="1"/>
            </a:lvl4pPr>
            <a:lvl5pPr marL="1285763" indent="0">
              <a:buNone/>
              <a:defRPr sz="1125" b="1"/>
            </a:lvl5pPr>
            <a:lvl6pPr marL="1607205" indent="0">
              <a:buNone/>
              <a:defRPr sz="1125" b="1"/>
            </a:lvl6pPr>
            <a:lvl7pPr marL="1928645" indent="0">
              <a:buNone/>
              <a:defRPr sz="1125" b="1"/>
            </a:lvl7pPr>
            <a:lvl8pPr marL="2250086" indent="0">
              <a:buNone/>
              <a:defRPr sz="1125" b="1"/>
            </a:lvl8pPr>
            <a:lvl9pPr marL="2571527" indent="0">
              <a:buNone/>
              <a:defRPr sz="11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6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0363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8454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509116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8" y="273474"/>
            <a:ext cx="3008189" cy="1161975"/>
          </a:xfrm>
        </p:spPr>
        <p:txBody>
          <a:bodyPr anchor="b"/>
          <a:lstStyle>
            <a:lvl1pPr algn="l">
              <a:defRPr sz="140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</p:spPr>
        <p:txBody>
          <a:bodyPr/>
          <a:lstStyle>
            <a:lvl1pPr>
              <a:defRPr sz="2180"/>
            </a:lvl1pPr>
            <a:lvl2pPr>
              <a:defRPr sz="1969"/>
            </a:lvl2pPr>
            <a:lvl3pPr>
              <a:defRPr sz="1687"/>
            </a:lvl3pPr>
            <a:lvl4pPr>
              <a:defRPr sz="1406"/>
            </a:lvl4pPr>
            <a:lvl5pPr>
              <a:defRPr sz="1406"/>
            </a:lvl5pPr>
            <a:lvl6pPr>
              <a:defRPr sz="1406"/>
            </a:lvl6pPr>
            <a:lvl7pPr>
              <a:defRPr sz="1406"/>
            </a:lvl7pPr>
            <a:lvl8pPr>
              <a:defRPr sz="1406"/>
            </a:lvl8pPr>
            <a:lvl9pPr>
              <a:defRPr sz="140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8" y="1435448"/>
            <a:ext cx="3008189" cy="4690318"/>
          </a:xfrm>
        </p:spPr>
        <p:txBody>
          <a:bodyPr/>
          <a:lstStyle>
            <a:lvl1pPr marL="0" indent="0">
              <a:buNone/>
              <a:defRPr sz="984"/>
            </a:lvl1pPr>
            <a:lvl2pPr marL="321440" indent="0">
              <a:buNone/>
              <a:defRPr sz="773"/>
            </a:lvl2pPr>
            <a:lvl3pPr marL="642882" indent="0">
              <a:buNone/>
              <a:defRPr sz="703"/>
            </a:lvl3pPr>
            <a:lvl4pPr marL="964323" indent="0">
              <a:buNone/>
              <a:defRPr sz="633"/>
            </a:lvl4pPr>
            <a:lvl5pPr marL="1285763" indent="0">
              <a:buNone/>
              <a:defRPr sz="633"/>
            </a:lvl5pPr>
            <a:lvl6pPr marL="1607205" indent="0">
              <a:buNone/>
              <a:defRPr sz="633"/>
            </a:lvl6pPr>
            <a:lvl7pPr marL="1928645" indent="0">
              <a:buNone/>
              <a:defRPr sz="633"/>
            </a:lvl7pPr>
            <a:lvl8pPr marL="2250086" indent="0">
              <a:buNone/>
              <a:defRPr sz="633"/>
            </a:lvl8pPr>
            <a:lvl9pPr marL="2571527" indent="0">
              <a:buNone/>
              <a:defRPr sz="6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561253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6" y="4800824"/>
            <a:ext cx="5486177" cy="567035"/>
          </a:xfrm>
        </p:spPr>
        <p:txBody>
          <a:bodyPr anchor="b"/>
          <a:lstStyle>
            <a:lvl1pPr algn="l">
              <a:defRPr sz="140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6" y="612800"/>
            <a:ext cx="5486177" cy="4114354"/>
          </a:xfrm>
        </p:spPr>
        <p:txBody>
          <a:bodyPr/>
          <a:lstStyle>
            <a:lvl1pPr marL="0" indent="0">
              <a:buNone/>
              <a:defRPr sz="2180"/>
            </a:lvl1pPr>
            <a:lvl2pPr marL="321440" indent="0">
              <a:buNone/>
              <a:defRPr sz="1969"/>
            </a:lvl2pPr>
            <a:lvl3pPr marL="642882" indent="0">
              <a:buNone/>
              <a:defRPr sz="1687"/>
            </a:lvl3pPr>
            <a:lvl4pPr marL="964323" indent="0">
              <a:buNone/>
              <a:defRPr sz="1406"/>
            </a:lvl4pPr>
            <a:lvl5pPr marL="1285763" indent="0">
              <a:buNone/>
              <a:defRPr sz="1406"/>
            </a:lvl5pPr>
            <a:lvl6pPr marL="1607205" indent="0">
              <a:buNone/>
              <a:defRPr sz="1406"/>
            </a:lvl6pPr>
            <a:lvl7pPr marL="1928645" indent="0">
              <a:buNone/>
              <a:defRPr sz="1406"/>
            </a:lvl7pPr>
            <a:lvl8pPr marL="2250086" indent="0">
              <a:buNone/>
              <a:defRPr sz="1406"/>
            </a:lvl8pPr>
            <a:lvl9pPr marL="2571527" indent="0">
              <a:buNone/>
              <a:defRPr sz="1406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6" y="5367860"/>
            <a:ext cx="5486177" cy="804788"/>
          </a:xfrm>
        </p:spPr>
        <p:txBody>
          <a:bodyPr/>
          <a:lstStyle>
            <a:lvl1pPr marL="0" indent="0">
              <a:buNone/>
              <a:defRPr sz="984"/>
            </a:lvl1pPr>
            <a:lvl2pPr marL="321440" indent="0">
              <a:buNone/>
              <a:defRPr sz="773"/>
            </a:lvl2pPr>
            <a:lvl3pPr marL="642882" indent="0">
              <a:buNone/>
              <a:defRPr sz="703"/>
            </a:lvl3pPr>
            <a:lvl4pPr marL="964323" indent="0">
              <a:buNone/>
              <a:defRPr sz="633"/>
            </a:lvl4pPr>
            <a:lvl5pPr marL="1285763" indent="0">
              <a:buNone/>
              <a:defRPr sz="633"/>
            </a:lvl5pPr>
            <a:lvl6pPr marL="1607205" indent="0">
              <a:buNone/>
              <a:defRPr sz="633"/>
            </a:lvl6pPr>
            <a:lvl7pPr marL="1928645" indent="0">
              <a:buNone/>
              <a:defRPr sz="633"/>
            </a:lvl7pPr>
            <a:lvl8pPr marL="2250086" indent="0">
              <a:buNone/>
              <a:defRPr sz="633"/>
            </a:lvl8pPr>
            <a:lvl9pPr marL="2571527" indent="0">
              <a:buNone/>
              <a:defRPr sz="6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153652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3076" y="188641"/>
            <a:ext cx="7729760" cy="12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797" tIns="50797" rIns="50797" bIns="507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Gill Sans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076" y="1808820"/>
            <a:ext cx="7729760" cy="4252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797" tIns="50797" rIns="50797" bIns="50797" numCol="1" anchor="ctr" anchorCtr="0" compatLnSpc="1">
            <a:prstTxWarp prst="textNoShape">
              <a:avLst/>
            </a:prstTxWarp>
          </a:bodyPr>
          <a:lstStyle/>
          <a:p>
            <a:pPr lvl="0">
              <a:spcBef>
                <a:spcPts val="1687"/>
              </a:spcBef>
            </a:pPr>
            <a:r>
              <a:rPr lang="en-US" dirty="0">
                <a:sym typeface="Gill Sans" charset="0"/>
              </a:rPr>
              <a:t>Click to edit Master text styles</a:t>
            </a:r>
          </a:p>
          <a:p>
            <a:pPr lvl="1">
              <a:spcBef>
                <a:spcPts val="1687"/>
              </a:spcBef>
            </a:pPr>
            <a:r>
              <a:rPr lang="en-US" dirty="0">
                <a:sym typeface="Gill Sans" charset="0"/>
              </a:rPr>
              <a:t>Second level</a:t>
            </a:r>
          </a:p>
          <a:p>
            <a:pPr lvl="2">
              <a:spcBef>
                <a:spcPts val="1687"/>
              </a:spcBef>
            </a:pPr>
            <a:r>
              <a:rPr lang="en-US" dirty="0">
                <a:sym typeface="Gill Sans" charset="0"/>
              </a:rPr>
              <a:t>Third level</a:t>
            </a:r>
          </a:p>
          <a:p>
            <a:pPr lvl="3">
              <a:spcBef>
                <a:spcPts val="1687"/>
              </a:spcBef>
            </a:pPr>
            <a:r>
              <a:rPr lang="en-US" dirty="0">
                <a:sym typeface="Gill Sans" charset="0"/>
              </a:rPr>
              <a:t>Fourth level</a:t>
            </a:r>
          </a:p>
          <a:p>
            <a:pPr lvl="4">
              <a:spcBef>
                <a:spcPts val="1687"/>
              </a:spcBef>
            </a:pPr>
            <a:r>
              <a:rPr lang="en-US" dirty="0">
                <a:sym typeface="Gill Sans" charset="0"/>
              </a:rPr>
              <a:t>Fifth level</a:t>
            </a:r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319236" y="6415981"/>
            <a:ext cx="2169914" cy="256729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125" dirty="0" smtClean="0">
                <a:latin typeface="Arial" panose="020B0604020202020204" pitchFamily="34" charset="0"/>
              </a:rPr>
              <a:t>Programming Languages</a:t>
            </a:r>
            <a:endParaRPr lang="zh-CN" altLang="en-US" sz="1125" dirty="0">
              <a:latin typeface="Arial" panose="020B0604020202020204" pitchFamily="34" charset="0"/>
            </a:endParaRP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3487043" y="6415981"/>
            <a:ext cx="2169914" cy="256729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sz="1125" dirty="0" smtClean="0">
                <a:latin typeface="Arial" panose="020B0604020202020204" pitchFamily="34" charset="0"/>
              </a:rPr>
              <a:t>Section 8</a:t>
            </a:r>
            <a:endParaRPr lang="zh-CN" altLang="en-US" sz="1125" dirty="0">
              <a:latin typeface="Arial" panose="020B0604020202020204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804422" y="6415981"/>
            <a:ext cx="1446609" cy="256729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32904A7D-BF39-4740-93CC-3CCBAA9ECD0E}" type="slidenum">
              <a:rPr lang="zh-CN" altLang="en-US" sz="1125" smtClean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zh-CN" altLang="en-US" sz="1125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55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219" dirty="0">
          <a:solidFill>
            <a:schemeClr val="tx1"/>
          </a:solidFill>
          <a:latin typeface="Arial" panose="020B0604020202020204" pitchFamily="34" charset="0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922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922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922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922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321440"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642882"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964323"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285763" algn="ctr" rtl="0" fontAlgn="base">
        <a:spcBef>
          <a:spcPct val="0"/>
        </a:spcBef>
        <a:spcAft>
          <a:spcPct val="0"/>
        </a:spcAft>
        <a:defRPr sz="5906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588223" indent="-400706" algn="l" rtl="0" eaLnBrk="0" fontAlgn="base" hangingPunct="0">
        <a:spcBef>
          <a:spcPts val="281"/>
        </a:spcBef>
        <a:spcAft>
          <a:spcPct val="0"/>
        </a:spcAft>
        <a:buSzPct val="171000"/>
        <a:buFont typeface="Gill Sans" charset="0"/>
        <a:buChar char="•"/>
        <a:defRPr lang="en-US" sz="2531" dirty="0">
          <a:solidFill>
            <a:schemeClr val="tx1"/>
          </a:solidFill>
          <a:latin typeface="Arial" panose="020B0604020202020204" pitchFamily="34" charset="0"/>
          <a:ea typeface="+mn-ea"/>
          <a:cs typeface="+mn-cs"/>
          <a:sym typeface="Gill Sans" charset="0"/>
        </a:defRPr>
      </a:lvl1pPr>
      <a:lvl2pPr marL="900751" indent="-400706" algn="l" rtl="0" eaLnBrk="0" fontAlgn="base" hangingPunct="0">
        <a:spcBef>
          <a:spcPts val="281"/>
        </a:spcBef>
        <a:spcAft>
          <a:spcPct val="0"/>
        </a:spcAft>
        <a:buSzPct val="171000"/>
        <a:buFont typeface="Gill Sans" charset="0"/>
        <a:buChar char="•"/>
        <a:defRPr lang="en-US" sz="2531" dirty="0">
          <a:solidFill>
            <a:schemeClr val="tx1"/>
          </a:solidFill>
          <a:latin typeface="Arial" panose="020B0604020202020204" pitchFamily="34" charset="0"/>
          <a:ea typeface="+mn-ea"/>
          <a:cs typeface="+mn-cs"/>
          <a:sym typeface="Gill Sans" charset="0"/>
        </a:defRPr>
      </a:lvl2pPr>
      <a:lvl3pPr marL="1213279" indent="-400706" algn="l" rtl="0" eaLnBrk="0" fontAlgn="base" hangingPunct="0">
        <a:spcBef>
          <a:spcPts val="281"/>
        </a:spcBef>
        <a:spcAft>
          <a:spcPct val="0"/>
        </a:spcAft>
        <a:buSzPct val="171000"/>
        <a:buFont typeface="Gill Sans" charset="0"/>
        <a:buChar char="•"/>
        <a:defRPr lang="en-US" sz="2531" dirty="0">
          <a:solidFill>
            <a:schemeClr val="tx1"/>
          </a:solidFill>
          <a:latin typeface="Arial" panose="020B0604020202020204" pitchFamily="34" charset="0"/>
          <a:ea typeface="+mn-ea"/>
          <a:cs typeface="+mn-cs"/>
          <a:sym typeface="Gill Sans" charset="0"/>
        </a:defRPr>
      </a:lvl3pPr>
      <a:lvl4pPr marL="1525806" indent="-400706" algn="l" rtl="0" eaLnBrk="0" fontAlgn="base" hangingPunct="0">
        <a:spcBef>
          <a:spcPts val="281"/>
        </a:spcBef>
        <a:spcAft>
          <a:spcPct val="0"/>
        </a:spcAft>
        <a:buSzPct val="171000"/>
        <a:buFont typeface="Gill Sans" charset="0"/>
        <a:buChar char="•"/>
        <a:defRPr lang="en-US" sz="2531" dirty="0">
          <a:solidFill>
            <a:schemeClr val="tx1"/>
          </a:solidFill>
          <a:latin typeface="Arial" panose="020B0604020202020204" pitchFamily="34" charset="0"/>
          <a:ea typeface="+mn-ea"/>
          <a:cs typeface="+mn-cs"/>
          <a:sym typeface="Gill Sans" charset="0"/>
        </a:defRPr>
      </a:lvl4pPr>
      <a:lvl5pPr marL="1838334" indent="-400706" algn="l" rtl="0" eaLnBrk="0" fontAlgn="base" hangingPunct="0">
        <a:spcBef>
          <a:spcPts val="281"/>
        </a:spcBef>
        <a:spcAft>
          <a:spcPct val="0"/>
        </a:spcAft>
        <a:buSzPct val="171000"/>
        <a:buFont typeface="Gill Sans" charset="0"/>
        <a:buChar char="•"/>
        <a:defRPr lang="en-US" sz="2531" dirty="0">
          <a:solidFill>
            <a:schemeClr val="tx1"/>
          </a:solidFill>
          <a:latin typeface="Arial" panose="020B0604020202020204" pitchFamily="34" charset="0"/>
          <a:ea typeface="+mn-ea"/>
          <a:cs typeface="+mn-cs"/>
          <a:sym typeface="Gill Sans" charset="0"/>
        </a:defRPr>
      </a:lvl5pPr>
      <a:lvl6pPr marL="2160797" indent="-401801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23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482238" indent="-401801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23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03679" indent="-401801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23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25120" indent="-401801" algn="l" rtl="0" fontAlgn="base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23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21440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1pPr>
      <a:lvl2pPr marL="321440" algn="l" defTabSz="321440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2pPr>
      <a:lvl3pPr marL="642882" algn="l" defTabSz="321440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3pPr>
      <a:lvl4pPr marL="964323" algn="l" defTabSz="321440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4pPr>
      <a:lvl5pPr marL="1285763" algn="l" defTabSz="321440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5pPr>
      <a:lvl6pPr marL="1607205" algn="l" defTabSz="321440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1928645" algn="l" defTabSz="321440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250086" algn="l" defTabSz="321440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571527" algn="l" defTabSz="321440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9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3600" dirty="0"/>
              <a:t>Programming Languages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3600" b="1" dirty="0">
                <a:solidFill>
                  <a:srgbClr val="0070C0"/>
                </a:solidFill>
              </a:rPr>
              <a:t>Section 8. OOP </a:t>
            </a:r>
            <a:r>
              <a:rPr lang="en-US" altLang="zh-CN" sz="3600" b="1" dirty="0" err="1">
                <a:solidFill>
                  <a:srgbClr val="0070C0"/>
                </a:solidFill>
              </a:rPr>
              <a:t>v.s</a:t>
            </a:r>
            <a:r>
              <a:rPr lang="en-US" altLang="zh-CN" sz="3600" b="1" dirty="0">
                <a:solidFill>
                  <a:srgbClr val="0070C0"/>
                </a:solidFill>
              </a:rPr>
              <a:t>. FP, Subtyping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13"/>
            <a:ext cx="6858000" cy="2290465"/>
          </a:xfrm>
        </p:spPr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Xiaojuan </a:t>
            </a:r>
            <a:r>
              <a:rPr lang="en-US" altLang="zh-CN" dirty="0" err="1" smtClean="0"/>
              <a:t>Cai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smtClean="0"/>
              <a:t>Spring 2015</a:t>
            </a:r>
          </a:p>
        </p:txBody>
      </p:sp>
    </p:spTree>
    <p:extLst>
      <p:ext uri="{BB962C8B-B14F-4D97-AF65-F5344CB8AC3E}">
        <p14:creationId xmlns:p14="http://schemas.microsoft.com/office/powerpoint/2010/main" val="3623837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247091"/>
            <a:ext cx="7772400" cy="3352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Functions [see ML code]:</a:t>
            </a:r>
          </a:p>
          <a:p>
            <a:pPr lvl="1"/>
            <a:r>
              <a:rPr lang="en-US" dirty="0" smtClean="0"/>
              <a:t>Easy to add a new operation,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noNegConstants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Adding a new variant,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r>
              <a:rPr lang="en-US" dirty="0" smtClean="0"/>
              <a:t> requires modifying old functions, but ML type-checker gives a to-do list if original code avoided wildcard patterns</a:t>
            </a:r>
            <a:endParaRPr lang="en-US" dirty="0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692259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/>
                <a:gridCol w="765717"/>
                <a:gridCol w="1295400"/>
                <a:gridCol w="1219200"/>
                <a:gridCol w="2209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18156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369982"/>
            <a:ext cx="7772400" cy="33528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Objects [see Ruby code]:</a:t>
            </a:r>
          </a:p>
          <a:p>
            <a:pPr lvl="1"/>
            <a:r>
              <a:rPr lang="en-US" dirty="0" smtClean="0"/>
              <a:t>Easy to add a new variant,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Mult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Adding a new operation,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noNegConstants</a:t>
            </a:r>
            <a:r>
              <a:rPr lang="en-US" dirty="0" smtClean="0"/>
              <a:t> requires modifying old classes</a:t>
            </a:r>
            <a:endParaRPr lang="en-US" dirty="0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906099"/>
              </p:ext>
            </p:extLst>
          </p:nvPr>
        </p:nvGraphicFramePr>
        <p:xfrm>
          <a:off x="1295401" y="1219200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/>
                <a:gridCol w="765717"/>
                <a:gridCol w="1295400"/>
                <a:gridCol w="1219200"/>
                <a:gridCol w="2209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2739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way is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09342"/>
            <a:ext cx="8001000" cy="3186657"/>
          </a:xfrm>
        </p:spPr>
        <p:txBody>
          <a:bodyPr/>
          <a:lstStyle/>
          <a:p>
            <a:r>
              <a:rPr lang="en-US" dirty="0" smtClean="0"/>
              <a:t>Functions allow new operations and objects allow new variants without modifying existing code </a:t>
            </a:r>
            <a:r>
              <a:rPr lang="en-US" i="1" dirty="0" smtClean="0"/>
              <a:t>even if they didn’t plan for it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698882"/>
              </p:ext>
            </p:extLst>
          </p:nvPr>
        </p:nvGraphicFramePr>
        <p:xfrm>
          <a:off x="1295401" y="1706603"/>
          <a:ext cx="6553199" cy="1868824"/>
        </p:xfrm>
        <a:graphic>
          <a:graphicData uri="http://schemas.openxmlformats.org/drawingml/2006/table">
            <a:tbl>
              <a:tblPr/>
              <a:tblGrid>
                <a:gridCol w="1063082"/>
                <a:gridCol w="765717"/>
                <a:gridCol w="1295400"/>
                <a:gridCol w="1219200"/>
                <a:gridCol w="2209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noNegConstants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Mult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65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Thoughts on Extensibility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Making software extensible is valuable and hard</a:t>
            </a:r>
          </a:p>
          <a:p>
            <a:pPr lvl="1"/>
            <a:r>
              <a:rPr lang="en-US" sz="2800" dirty="0" smtClean="0"/>
              <a:t>If you know you want new </a:t>
            </a:r>
            <a:r>
              <a:rPr lang="en-US" sz="2800" dirty="0" smtClean="0">
                <a:solidFill>
                  <a:srgbClr val="0000FF"/>
                </a:solidFill>
              </a:rPr>
              <a:t>operations</a:t>
            </a:r>
            <a:r>
              <a:rPr lang="en-US" sz="2800" dirty="0" smtClean="0"/>
              <a:t>, use FP</a:t>
            </a:r>
          </a:p>
          <a:p>
            <a:pPr lvl="1"/>
            <a:r>
              <a:rPr lang="en-US" sz="2800" dirty="0" smtClean="0"/>
              <a:t>If you know you want new </a:t>
            </a:r>
            <a:r>
              <a:rPr lang="en-US" sz="2800" dirty="0" smtClean="0">
                <a:solidFill>
                  <a:srgbClr val="0000FF"/>
                </a:solidFill>
              </a:rPr>
              <a:t>variants</a:t>
            </a:r>
            <a:r>
              <a:rPr lang="en-US" sz="2800" dirty="0" smtClean="0"/>
              <a:t>, use OOP</a:t>
            </a:r>
          </a:p>
          <a:p>
            <a:pPr lvl="1"/>
            <a:r>
              <a:rPr lang="en-US" sz="2800" dirty="0" smtClean="0"/>
              <a:t>If both? Languages like </a:t>
            </a:r>
            <a:r>
              <a:rPr lang="en-US" sz="2800" dirty="0" err="1" smtClean="0">
                <a:solidFill>
                  <a:srgbClr val="0000FF"/>
                </a:solidFill>
              </a:rPr>
              <a:t>Scala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try; it’s a hard problem</a:t>
            </a:r>
          </a:p>
          <a:p>
            <a:pPr lvl="1"/>
            <a:r>
              <a:rPr lang="en-US" sz="2800" dirty="0" smtClean="0"/>
              <a:t>Reality: The future is often hard to predict!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21575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076" y="1808820"/>
            <a:ext cx="8085334" cy="4252973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3300" dirty="0">
                <a:solidFill>
                  <a:srgbClr val="000000"/>
                </a:solidFill>
              </a:rPr>
              <a:t>OOP versus Functional decomposition</a:t>
            </a:r>
          </a:p>
          <a:p>
            <a:pPr lvl="2">
              <a:lnSpc>
                <a:spcPct val="150000"/>
              </a:lnSpc>
            </a:pPr>
            <a:r>
              <a:rPr lang="en-US" sz="3300" dirty="0">
                <a:solidFill>
                  <a:srgbClr val="ADB8AA"/>
                </a:solidFill>
              </a:rPr>
              <a:t>extensibility</a:t>
            </a:r>
          </a:p>
          <a:p>
            <a:pPr lvl="2">
              <a:lnSpc>
                <a:spcPct val="150000"/>
              </a:lnSpc>
            </a:pPr>
            <a:r>
              <a:rPr lang="en-US" sz="3300" dirty="0">
                <a:solidFill>
                  <a:srgbClr val="000000"/>
                </a:solidFill>
              </a:rPr>
              <a:t>binary methods with both paradigm</a:t>
            </a:r>
          </a:p>
          <a:p>
            <a:pPr lvl="2">
              <a:lnSpc>
                <a:spcPct val="150000"/>
              </a:lnSpc>
            </a:pPr>
            <a:r>
              <a:rPr lang="en-US" sz="3300" dirty="0" err="1">
                <a:solidFill>
                  <a:srgbClr val="ADB8AA"/>
                </a:solidFill>
              </a:rPr>
              <a:t>multimethods</a:t>
            </a:r>
            <a:endParaRPr lang="en-US" sz="3300" dirty="0">
              <a:solidFill>
                <a:srgbClr val="ADB8AA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3300" dirty="0">
                <a:solidFill>
                  <a:srgbClr val="ADB8AA"/>
                </a:solidFill>
              </a:rPr>
              <a:t>Multi inheritance and </a:t>
            </a:r>
            <a:r>
              <a:rPr lang="en-US" sz="3300" dirty="0" err="1">
                <a:solidFill>
                  <a:srgbClr val="ADB8AA"/>
                </a:solidFill>
              </a:rPr>
              <a:t>Mixins</a:t>
            </a:r>
            <a:endParaRPr lang="en-US" sz="3300" dirty="0">
              <a:solidFill>
                <a:srgbClr val="ADB8AA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3300" dirty="0" smtClean="0">
                <a:solidFill>
                  <a:srgbClr val="ADB8AA"/>
                </a:solidFill>
              </a:rPr>
              <a:t>Subtyping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684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1981200"/>
          </a:xfrm>
        </p:spPr>
        <p:txBody>
          <a:bodyPr/>
          <a:lstStyle/>
          <a:p>
            <a:r>
              <a:rPr lang="en-US" dirty="0" smtClean="0"/>
              <a:t>Situation is more complicated if an operation is defined over</a:t>
            </a:r>
            <a:r>
              <a:rPr lang="en-US" dirty="0" smtClean="0">
                <a:solidFill>
                  <a:srgbClr val="0000FF"/>
                </a:solidFill>
              </a:rPr>
              <a:t> multiple arguments </a:t>
            </a:r>
            <a:r>
              <a:rPr lang="en-US" dirty="0" smtClean="0"/>
              <a:t>that can have different variants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Function decomposition deals with this much more simply…</a:t>
            </a: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647893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4823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326302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show the issue:</a:t>
            </a:r>
          </a:p>
          <a:p>
            <a:pPr lvl="1"/>
            <a:r>
              <a:rPr lang="en-US" dirty="0"/>
              <a:t>Include variants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dirty="0"/>
              <a:t>(Re)define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/>
              <a:t> to work on any pair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Concatenation </a:t>
            </a:r>
            <a:r>
              <a:rPr lang="en-US" dirty="0"/>
              <a:t>if </a:t>
            </a:r>
            <a:r>
              <a:rPr lang="en-US" dirty="0" smtClean="0"/>
              <a:t>either argument </a:t>
            </a:r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dirty="0"/>
              <a:t>else </a:t>
            </a:r>
            <a:r>
              <a:rPr lang="en-US" dirty="0" smtClean="0"/>
              <a:t>math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Now just defining the addition operation is a </a:t>
            </a:r>
            <a:r>
              <a:rPr lang="en-US" i="1" dirty="0" smtClean="0"/>
              <a:t>different</a:t>
            </a:r>
            <a:r>
              <a:rPr lang="en-US" dirty="0" smtClean="0"/>
              <a:t> 2D grid: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784961"/>
              </p:ext>
            </p:extLst>
          </p:nvPr>
        </p:nvGraphicFramePr>
        <p:xfrm>
          <a:off x="2209800" y="4487000"/>
          <a:ext cx="4648199" cy="1463040"/>
        </p:xfrm>
        <a:graphic>
          <a:graphicData uri="http://schemas.openxmlformats.org/drawingml/2006/table">
            <a:tbl>
              <a:tblPr/>
              <a:tblGrid>
                <a:gridCol w="1295399"/>
                <a:gridCol w="914400"/>
                <a:gridCol w="1143000"/>
                <a:gridCol w="12954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String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Rational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8970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ML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1676400"/>
          </a:xfrm>
        </p:spPr>
        <p:txBody>
          <a:bodyPr/>
          <a:lstStyle/>
          <a:p>
            <a:pPr lvl="1"/>
            <a:endParaRPr lang="en-US" sz="500" dirty="0"/>
          </a:p>
          <a:p>
            <a:pPr marL="0" indent="0">
              <a:buNone/>
            </a:pPr>
            <a:r>
              <a:rPr lang="en-US" dirty="0" smtClean="0"/>
              <a:t>Natural approach: pattern-match on the pair of values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/>
              <a:t>commutative</a:t>
            </a:r>
            <a:r>
              <a:rPr lang="en-US" dirty="0" smtClean="0"/>
              <a:t> possibilities, can re-call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(v2,v1)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3059454"/>
            <a:ext cx="8153400" cy="3505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v1</a:t>
            </a:r>
            <a:r>
              <a:rPr lang="en-US" sz="2000" kern="0" dirty="0" smtClean="0">
                <a:latin typeface="Courier"/>
                <a:cs typeface="Courier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v2</a:t>
            </a:r>
            <a:r>
              <a:rPr lang="en-US" sz="2000" kern="0" dirty="0" smtClean="0">
                <a:latin typeface="Courier"/>
                <a:cs typeface="Courier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case </a:t>
            </a:r>
            <a:r>
              <a:rPr lang="en-US" sz="2000" kern="0" dirty="0">
                <a:latin typeface="Courier"/>
                <a:cs typeface="Courier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v1</a:t>
            </a:r>
            <a:r>
              <a:rPr lang="en-US" sz="2000" kern="0" dirty="0">
                <a:latin typeface="Courier"/>
                <a:cs typeface="Courier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v2</a:t>
            </a:r>
            <a:r>
              <a:rPr lang="en-US" sz="2000" kern="0" dirty="0">
                <a:latin typeface="Courier"/>
                <a:cs typeface="Courier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(</a:t>
            </a:r>
            <a:r>
              <a:rPr lang="en-US" sz="2000" kern="0" dirty="0" err="1" smtClean="0">
                <a:latin typeface="Courier"/>
                <a:cs typeface="Courier"/>
              </a:rPr>
              <a:t>Int</a:t>
            </a:r>
            <a:r>
              <a:rPr lang="en-US" sz="2000" kern="0" dirty="0" smtClean="0">
                <a:latin typeface="Courier"/>
                <a:cs typeface="Courier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sz="2000" kern="0" dirty="0" smtClean="0">
                <a:latin typeface="Courier"/>
                <a:cs typeface="Courier"/>
              </a:rPr>
              <a:t>,</a:t>
            </a: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err="1">
                <a:latin typeface="Courier"/>
                <a:cs typeface="Courier"/>
              </a:rPr>
              <a:t>Int</a:t>
            </a: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j</a:t>
            </a:r>
            <a:r>
              <a:rPr lang="en-US" sz="2000" kern="0" dirty="0" smtClean="0">
                <a:latin typeface="Courier"/>
                <a:cs typeface="Courier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=&gt; </a:t>
            </a:r>
            <a:r>
              <a:rPr lang="en-US" sz="2000" kern="0" dirty="0" err="1" smtClean="0">
                <a:latin typeface="Courier"/>
                <a:cs typeface="Courier"/>
              </a:rPr>
              <a:t>Int</a:t>
            </a:r>
            <a:r>
              <a:rPr lang="en-US" sz="2000" kern="0" dirty="0" smtClean="0">
                <a:latin typeface="Courier"/>
                <a:cs typeface="Courier"/>
              </a:rPr>
              <a:t> (</a:t>
            </a:r>
            <a:r>
              <a:rPr lang="en-US" sz="2000" kern="0" dirty="0" err="1" smtClean="0">
                <a:latin typeface="Courier"/>
                <a:cs typeface="Courier"/>
              </a:rPr>
              <a:t>i+j</a:t>
            </a:r>
            <a:r>
              <a:rPr lang="en-US" sz="2000" kern="0" dirty="0" smtClean="0">
                <a:latin typeface="Courier"/>
                <a:cs typeface="Courier"/>
              </a:rPr>
              <a:t>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 | </a:t>
            </a:r>
            <a:r>
              <a:rPr lang="en-US" sz="2000" kern="0" dirty="0">
                <a:latin typeface="Courier"/>
                <a:cs typeface="Courier"/>
              </a:rPr>
              <a:t>(</a:t>
            </a:r>
            <a:r>
              <a:rPr lang="en-US" sz="2000" kern="0" dirty="0" err="1">
                <a:latin typeface="Courier"/>
                <a:cs typeface="Courier"/>
              </a:rPr>
              <a:t>Int</a:t>
            </a: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sz="2000" kern="0" dirty="0">
                <a:latin typeface="Courier"/>
                <a:cs typeface="Courier"/>
              </a:rPr>
              <a:t>, </a:t>
            </a:r>
            <a:r>
              <a:rPr lang="en-US" sz="2000" kern="0" dirty="0" smtClean="0">
                <a:latin typeface="Courier"/>
                <a:cs typeface="Courier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s</a:t>
            </a:r>
            <a:r>
              <a:rPr lang="en-US" sz="2000" kern="0" dirty="0" smtClean="0">
                <a:latin typeface="Courier"/>
                <a:cs typeface="Courier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=&gt; </a:t>
            </a:r>
            <a:r>
              <a:rPr lang="en-US" sz="2000" kern="0" dirty="0" smtClean="0">
                <a:latin typeface="Courier"/>
                <a:cs typeface="Courier"/>
              </a:rPr>
              <a:t>String (</a:t>
            </a:r>
            <a:r>
              <a:rPr lang="en-US" sz="2000" kern="0" dirty="0" err="1" smtClean="0">
                <a:latin typeface="Courier"/>
                <a:cs typeface="Courier"/>
              </a:rPr>
              <a:t>Int.toString</a:t>
            </a:r>
            <a:r>
              <a:rPr lang="en-US" sz="2000" kern="0" dirty="0" smtClean="0">
                <a:latin typeface="Courier"/>
                <a:cs typeface="Courier"/>
              </a:rPr>
              <a:t> i</a:t>
            </a:r>
            <a:r>
              <a:rPr lang="en-US" sz="1000" kern="0" dirty="0" smtClean="0"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^</a:t>
            </a:r>
            <a:r>
              <a:rPr lang="en-US" sz="1000" kern="0" dirty="0" smtClean="0"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s)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| </a:t>
            </a:r>
            <a:r>
              <a:rPr lang="en-US" sz="2000" kern="0" dirty="0">
                <a:latin typeface="Courier"/>
                <a:cs typeface="Courier"/>
              </a:rPr>
              <a:t>(</a:t>
            </a:r>
            <a:r>
              <a:rPr lang="en-US" sz="2000" kern="0" dirty="0" err="1">
                <a:latin typeface="Courier"/>
                <a:cs typeface="Courier"/>
              </a:rPr>
              <a:t>Int</a:t>
            </a: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sz="2000" kern="0" dirty="0">
                <a:latin typeface="Courier"/>
                <a:cs typeface="Courier"/>
              </a:rPr>
              <a:t>, </a:t>
            </a:r>
            <a:r>
              <a:rPr lang="en-US" sz="2000" kern="0" dirty="0" smtClean="0">
                <a:latin typeface="Courier"/>
                <a:cs typeface="Courier"/>
              </a:rPr>
              <a:t>Rational(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j</a:t>
            </a:r>
            <a:r>
              <a:rPr lang="en-US" sz="2000" kern="0" dirty="0" err="1" smtClean="0">
                <a:latin typeface="Courier"/>
                <a:cs typeface="Courier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k</a:t>
            </a:r>
            <a:r>
              <a:rPr lang="en-US" sz="2000" kern="0" dirty="0" smtClean="0">
                <a:latin typeface="Courier"/>
                <a:cs typeface="Courier"/>
              </a:rPr>
              <a:t>))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=&gt; </a:t>
            </a:r>
            <a:r>
              <a:rPr lang="en-US" sz="2000" kern="0" dirty="0" smtClean="0">
                <a:latin typeface="Courier"/>
                <a:cs typeface="Courier"/>
              </a:rPr>
              <a:t>Rational (i*</a:t>
            </a:r>
            <a:r>
              <a:rPr lang="en-US" sz="2000" kern="0" dirty="0" err="1" smtClean="0">
                <a:latin typeface="Courier"/>
                <a:cs typeface="Courier"/>
              </a:rPr>
              <a:t>k+j,k</a:t>
            </a:r>
            <a:r>
              <a:rPr lang="en-US" sz="2000" kern="0" dirty="0" smtClean="0">
                <a:latin typeface="Courier"/>
                <a:cs typeface="Courier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 | </a:t>
            </a:r>
            <a:r>
              <a:rPr lang="en-US" sz="2000" kern="0" dirty="0" smtClean="0">
                <a:latin typeface="Courier"/>
                <a:cs typeface="Courier"/>
              </a:rPr>
              <a:t>(Rational _, </a:t>
            </a:r>
            <a:r>
              <a:rPr lang="en-US" sz="2000" kern="0" dirty="0" err="1" smtClean="0">
                <a:latin typeface="Courier"/>
                <a:cs typeface="Courier"/>
              </a:rPr>
              <a:t>Int</a:t>
            </a:r>
            <a:r>
              <a:rPr lang="en-US" sz="2000" kern="0" dirty="0" smtClean="0">
                <a:latin typeface="Courier"/>
                <a:cs typeface="Courier"/>
              </a:rPr>
              <a:t> _)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=&gt; </a:t>
            </a:r>
            <a:r>
              <a:rPr lang="en-US" sz="2000" kern="0" dirty="0" err="1" smtClean="0">
                <a:latin typeface="Courier"/>
                <a:cs typeface="Courier"/>
              </a:rPr>
              <a:t>add_values</a:t>
            </a:r>
            <a:r>
              <a:rPr lang="en-US" sz="2000" kern="0" dirty="0" smtClean="0">
                <a:latin typeface="Courier"/>
                <a:cs typeface="Courier"/>
              </a:rPr>
              <a:t> (v2,v1)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| … </a:t>
            </a:r>
            <a:r>
              <a:rPr lang="en-US" sz="2000" kern="0" dirty="0" smtClean="0">
                <a:solidFill>
                  <a:srgbClr val="7030A0"/>
                </a:solidFill>
                <a:latin typeface="Courier"/>
                <a:cs typeface="Courier"/>
              </a:rPr>
              <a:t>(* 5 more cases (3*3 total):</a:t>
            </a:r>
            <a:r>
              <a:rPr lang="en-US" sz="1000" kern="0" dirty="0" smtClean="0">
                <a:solidFill>
                  <a:srgbClr val="7030A0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"/>
                <a:cs typeface="Courier"/>
              </a:rPr>
              <a:t>see the code</a:t>
            </a:r>
            <a:r>
              <a:rPr lang="en-US" sz="1000" kern="0" dirty="0" smtClean="0">
                <a:solidFill>
                  <a:srgbClr val="7030A0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"/>
                <a:cs typeface="Courier"/>
              </a:rPr>
              <a:t>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case 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 | </a:t>
            </a:r>
            <a:r>
              <a:rPr lang="en-US" sz="2000" kern="0" dirty="0" smtClean="0">
                <a:latin typeface="Courier"/>
                <a:cs typeface="Courier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e1</a:t>
            </a:r>
            <a:r>
              <a:rPr lang="en-US" sz="2000" kern="0" dirty="0" smtClean="0">
                <a:latin typeface="Courier"/>
                <a:cs typeface="Courier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e2</a:t>
            </a:r>
            <a:r>
              <a:rPr lang="en-US" sz="2000" kern="0" dirty="0" smtClean="0">
                <a:latin typeface="Courier"/>
                <a:cs typeface="Courier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=&gt; </a:t>
            </a:r>
            <a:r>
              <a:rPr lang="en-US" sz="2000" kern="0" dirty="0" err="1" smtClean="0">
                <a:latin typeface="Courier"/>
                <a:cs typeface="Courier"/>
              </a:rPr>
              <a:t>add_values</a:t>
            </a:r>
            <a:r>
              <a:rPr lang="en-US" sz="2000" kern="0" dirty="0" smtClean="0">
                <a:latin typeface="Courier"/>
                <a:cs typeface="Courier"/>
              </a:rPr>
              <a:t> (</a:t>
            </a:r>
            <a:r>
              <a:rPr lang="en-US" sz="2000" kern="0" dirty="0" err="1" smtClean="0">
                <a:latin typeface="Courier"/>
                <a:cs typeface="Courier"/>
              </a:rPr>
              <a:t>eval</a:t>
            </a:r>
            <a:r>
              <a:rPr lang="en-US" sz="2000" kern="0" dirty="0" smtClean="0">
                <a:latin typeface="Courier"/>
                <a:cs typeface="Courier"/>
              </a:rPr>
              <a:t> e1, </a:t>
            </a:r>
            <a:r>
              <a:rPr lang="en-US" sz="2000" kern="0" dirty="0" err="1" smtClean="0">
                <a:latin typeface="Courier"/>
                <a:cs typeface="Courier"/>
              </a:rPr>
              <a:t>eval</a:t>
            </a:r>
            <a:r>
              <a:rPr lang="en-US" sz="2000" kern="0" dirty="0" smtClean="0">
                <a:latin typeface="Courier"/>
                <a:cs typeface="Courier"/>
              </a:rPr>
              <a:t> e2)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901200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OOP?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Starts promising:</a:t>
            </a:r>
          </a:p>
          <a:p>
            <a:pPr lvl="1"/>
            <a:r>
              <a:rPr lang="en-US" dirty="0" smtClean="0"/>
              <a:t>Use OOP to call method </a:t>
            </a:r>
            <a:r>
              <a:rPr lang="en-US" b="1" dirty="0" err="1" smtClean="0">
                <a:latin typeface="Courier New" pitchFamily="49" charset="0"/>
              </a:rPr>
              <a:t>add_values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to one value with other value as result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613753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Add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eval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endParaRPr lang="en-US" sz="2000" kern="0" dirty="0">
              <a:latin typeface="Courier"/>
              <a:cs typeface="Courier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   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e1.eval.add_values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e2.eval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  <a:endParaRPr lang="en-US" sz="2000" dirty="0" smtClean="0">
              <a:latin typeface="Courier"/>
              <a:cs typeface="Courier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403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300" b="0" kern="0" dirty="0" smtClean="0">
                <a:latin typeface="Arial" panose="020B0604020202020204" pitchFamily="34" charset="0"/>
              </a:rPr>
              <a:t>Classes </a:t>
            </a:r>
            <a:r>
              <a:rPr lang="en-US" sz="23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300" dirty="0">
                <a:latin typeface="Arial" panose="020B0604020202020204" pitchFamily="34" charset="0"/>
              </a:rPr>
              <a:t>,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2300" dirty="0">
                <a:latin typeface="Arial" panose="020B0604020202020204" pitchFamily="34" charset="0"/>
              </a:rPr>
              <a:t>, 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sz="2300" dirty="0" smtClean="0">
                <a:latin typeface="Arial" panose="020B0604020202020204" pitchFamily="34" charset="0"/>
                <a:cs typeface="Courier New" pitchFamily="49" charset="0"/>
              </a:rPr>
              <a:t> </a:t>
            </a:r>
            <a:r>
              <a:rPr lang="en-US" sz="2300" dirty="0" smtClean="0">
                <a:latin typeface="Arial" panose="020B0604020202020204" pitchFamily="34" charset="0"/>
              </a:rPr>
              <a:t> </a:t>
            </a:r>
            <a:r>
              <a:rPr lang="en-US" sz="2300" b="0" dirty="0" smtClean="0">
                <a:latin typeface="Arial" panose="020B0604020202020204" pitchFamily="34" charset="0"/>
              </a:rPr>
              <a:t>then all implement</a:t>
            </a:r>
            <a:endParaRPr lang="en-US" sz="2300" b="1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74635" y="4828602"/>
            <a:ext cx="54102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endParaRPr lang="en-US" sz="2000" kern="0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…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v</a:t>
            </a:r>
            <a:endParaRPr lang="en-US" sz="2000" kern="0" dirty="0">
              <a:latin typeface="Courier"/>
              <a:cs typeface="Courier"/>
            </a:endParaRP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   … </a:t>
            </a:r>
            <a:r>
              <a:rPr lang="en-US" sz="2000" kern="0" dirty="0" smtClean="0">
                <a:solidFill>
                  <a:srgbClr val="7030A0"/>
                </a:solidFill>
                <a:latin typeface="Courier"/>
                <a:cs typeface="Courier"/>
              </a:rPr>
              <a:t># what goes here?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  <a:endParaRPr lang="en-US" sz="20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3398235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sz="2800" dirty="0" smtClean="0"/>
              <a:t>This approach is common, but is “not as OOP” </a:t>
            </a:r>
          </a:p>
          <a:p>
            <a:pPr lvl="1"/>
            <a:r>
              <a:rPr lang="en-US" sz="2800" i="1" dirty="0" smtClean="0">
                <a:solidFill>
                  <a:srgbClr val="FF0000"/>
                </a:solidFill>
              </a:rPr>
              <a:t>So do not do it on your homework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74148" y="2853256"/>
            <a:ext cx="58674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add_values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v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if </a:t>
            </a:r>
            <a:r>
              <a:rPr lang="en-US" sz="2000" kern="0" dirty="0" err="1" smtClean="0">
                <a:latin typeface="Courier"/>
                <a:cs typeface="Courier"/>
              </a:rPr>
              <a:t>v.is_a</a:t>
            </a:r>
            <a:r>
              <a:rPr lang="en-US" sz="2000" kern="0" dirty="0" smtClean="0">
                <a:latin typeface="Courier"/>
                <a:cs typeface="Courier"/>
              </a:rPr>
              <a:t>? </a:t>
            </a:r>
            <a:r>
              <a:rPr lang="en-US" sz="2000" kern="0" dirty="0" err="1" smtClean="0">
                <a:latin typeface="Courier"/>
                <a:cs typeface="Courier"/>
              </a:rPr>
              <a:t>Int</a:t>
            </a:r>
            <a:endParaRPr lang="en-US" sz="2000" kern="0" dirty="0" smtClean="0">
              <a:latin typeface="Courier"/>
              <a:cs typeface="Courier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     </a:t>
            </a:r>
            <a:r>
              <a:rPr lang="en-US" sz="2000" kern="0" dirty="0" err="1" smtClean="0">
                <a:latin typeface="Courier"/>
                <a:cs typeface="Courier"/>
              </a:rPr>
              <a:t>Int.new</a:t>
            </a:r>
            <a:r>
              <a:rPr lang="en-US" sz="2000" kern="0" dirty="0" smtClean="0">
                <a:latin typeface="Courier"/>
                <a:cs typeface="Courier"/>
              </a:rPr>
              <a:t>(</a:t>
            </a:r>
            <a:r>
              <a:rPr lang="en-US" sz="2000" kern="0" dirty="0" err="1" smtClean="0">
                <a:latin typeface="Courier"/>
                <a:cs typeface="Courier"/>
              </a:rPr>
              <a:t>v.i</a:t>
            </a:r>
            <a:r>
              <a:rPr lang="en-US" sz="2000" kern="0" dirty="0" smtClean="0">
                <a:latin typeface="Courier"/>
                <a:cs typeface="Courier"/>
              </a:rPr>
              <a:t> + </a:t>
            </a:r>
            <a:r>
              <a:rPr lang="en-US" sz="2000" kern="0" dirty="0" err="1" smtClean="0">
                <a:latin typeface="Courier"/>
                <a:cs typeface="Courier"/>
              </a:rPr>
              <a:t>i</a:t>
            </a:r>
            <a:r>
              <a:rPr lang="en-US" sz="2000" kern="0" dirty="0" smtClean="0">
                <a:latin typeface="Courier"/>
                <a:cs typeface="Courier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elsif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err="1" smtClean="0">
                <a:latin typeface="Courier"/>
                <a:cs typeface="Courier"/>
              </a:rPr>
              <a:t>v.is_a</a:t>
            </a:r>
            <a:r>
              <a:rPr lang="en-US" sz="2000" kern="0" dirty="0">
                <a:latin typeface="Courier"/>
                <a:cs typeface="Courier"/>
              </a:rPr>
              <a:t>? </a:t>
            </a:r>
            <a:r>
              <a:rPr lang="en-US" sz="2000" kern="0" dirty="0" err="1" smtClean="0">
                <a:latin typeface="Courier"/>
                <a:cs typeface="Courier"/>
              </a:rPr>
              <a:t>MyRational</a:t>
            </a:r>
            <a:endParaRPr lang="en-US" sz="2000" kern="0" dirty="0" smtClean="0">
              <a:latin typeface="Courier"/>
              <a:cs typeface="Courier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      </a:t>
            </a:r>
            <a:r>
              <a:rPr lang="en-US" sz="2000" kern="0" dirty="0" err="1" smtClean="0">
                <a:latin typeface="Courier"/>
                <a:cs typeface="Courier"/>
              </a:rPr>
              <a:t>MyRational.new</a:t>
            </a:r>
            <a:r>
              <a:rPr lang="en-US" sz="2000" kern="0" dirty="0" smtClean="0">
                <a:latin typeface="Courier"/>
                <a:cs typeface="Courier"/>
              </a:rPr>
              <a:t>(</a:t>
            </a:r>
            <a:r>
              <a:rPr lang="en-US" sz="2000" kern="0" dirty="0" err="1" smtClean="0">
                <a:latin typeface="Courier"/>
                <a:cs typeface="Courier"/>
              </a:rPr>
              <a:t>v.i+v.j</a:t>
            </a:r>
            <a:r>
              <a:rPr lang="en-US" sz="2000" kern="0" dirty="0" smtClean="0">
                <a:latin typeface="Courier"/>
                <a:cs typeface="Courier"/>
              </a:rPr>
              <a:t>*</a:t>
            </a:r>
            <a:r>
              <a:rPr lang="en-US" sz="2000" kern="0" dirty="0" err="1" smtClean="0">
                <a:latin typeface="Courier"/>
                <a:cs typeface="Courier"/>
              </a:rPr>
              <a:t>i,v.j</a:t>
            </a:r>
            <a:r>
              <a:rPr lang="en-US" sz="2000" kern="0" dirty="0" smtClean="0">
                <a:latin typeface="Courier"/>
                <a:cs typeface="Courier"/>
              </a:rPr>
              <a:t>)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else 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    </a:t>
            </a:r>
            <a:r>
              <a:rPr lang="en-US" sz="2000" kern="0" dirty="0" err="1" smtClean="0">
                <a:latin typeface="Courier"/>
                <a:cs typeface="Courier"/>
              </a:rPr>
              <a:t>MyString.new</a:t>
            </a:r>
            <a:r>
              <a:rPr lang="en-US" sz="2000" kern="0" dirty="0" smtClean="0">
                <a:latin typeface="Courier"/>
                <a:cs typeface="Courier"/>
              </a:rPr>
              <a:t>(</a:t>
            </a:r>
            <a:r>
              <a:rPr lang="en-US" sz="2000" kern="0" dirty="0" err="1" smtClean="0">
                <a:latin typeface="Courier"/>
                <a:cs typeface="Courier"/>
              </a:rPr>
              <a:t>v.s</a:t>
            </a:r>
            <a:r>
              <a:rPr lang="en-US" sz="2000" kern="0" dirty="0" smtClean="0">
                <a:latin typeface="Courier"/>
                <a:cs typeface="Courier"/>
              </a:rPr>
              <a:t> + </a:t>
            </a:r>
            <a:r>
              <a:rPr lang="en-US" sz="2000" kern="0" dirty="0" err="1" smtClean="0">
                <a:latin typeface="Courier"/>
                <a:cs typeface="Courier"/>
              </a:rPr>
              <a:t>i.to_s</a:t>
            </a:r>
            <a:r>
              <a:rPr lang="en-US" sz="2000" kern="0" dirty="0" smtClean="0">
                <a:latin typeface="Courier"/>
                <a:cs typeface="Courier"/>
              </a:rPr>
              <a:t>)</a:t>
            </a:r>
            <a:endParaRPr lang="en-US" sz="2000" kern="0" dirty="0">
              <a:solidFill>
                <a:schemeClr val="accent2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</a:p>
          <a:p>
            <a:pPr marL="342900" indent="-342900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652246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076" y="1808820"/>
            <a:ext cx="7909064" cy="42529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300" dirty="0" smtClean="0"/>
              <a:t>OOP versus Functional decomposition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Multi inheritance and </a:t>
            </a:r>
            <a:r>
              <a:rPr lang="en-US" sz="3300" dirty="0" err="1" smtClean="0"/>
              <a:t>Mixins</a:t>
            </a:r>
            <a:endParaRPr lang="en-US" sz="3300" dirty="0" smtClean="0"/>
          </a:p>
          <a:p>
            <a:pPr>
              <a:lnSpc>
                <a:spcPct val="150000"/>
              </a:lnSpc>
            </a:pPr>
            <a:r>
              <a:rPr lang="en-US" sz="3300" dirty="0" smtClean="0"/>
              <a:t>Subtyping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7926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way…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</a:rPr>
              <a:t>add_values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method in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needs “what kind of thing” </a:t>
            </a:r>
            <a:r>
              <a:rPr lang="en-US" b="1" dirty="0" smtClean="0">
                <a:latin typeface="Courier New" pitchFamily="49" charset="0"/>
              </a:rPr>
              <a:t>v</a:t>
            </a:r>
            <a:r>
              <a:rPr lang="en-US" dirty="0" smtClean="0"/>
              <a:t> has </a:t>
            </a:r>
          </a:p>
          <a:p>
            <a:pPr lvl="1"/>
            <a:r>
              <a:rPr lang="en-US" dirty="0" smtClean="0"/>
              <a:t>Same problem in </a:t>
            </a:r>
            <a:r>
              <a:rPr lang="en-US" b="1" dirty="0" err="1" smtClean="0">
                <a:latin typeface="Courier New" pitchFamily="49" charset="0"/>
              </a:rPr>
              <a:t>MyRational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MyString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In OOP, “always” solve this by calling a method on </a:t>
            </a:r>
            <a:r>
              <a:rPr lang="en-US" b="1" dirty="0">
                <a:latin typeface="Courier New" pitchFamily="49" charset="0"/>
              </a:rPr>
              <a:t>v</a:t>
            </a:r>
            <a:r>
              <a:rPr lang="en-US" dirty="0"/>
              <a:t> </a:t>
            </a:r>
            <a:r>
              <a:rPr lang="en-US" dirty="0" smtClean="0"/>
              <a:t>instead!</a:t>
            </a:r>
          </a:p>
          <a:p>
            <a:r>
              <a:rPr lang="en-US" dirty="0" smtClean="0"/>
              <a:t>But now we need to “tell” </a:t>
            </a:r>
            <a:r>
              <a:rPr lang="en-US" b="1" dirty="0" smtClean="0">
                <a:latin typeface="Courier New" pitchFamily="49" charset="0"/>
              </a:rPr>
              <a:t>v </a:t>
            </a:r>
            <a:r>
              <a:rPr lang="en-US" dirty="0" smtClean="0"/>
              <a:t>“what kind of thing” </a:t>
            </a:r>
            <a:r>
              <a:rPr lang="en-US" b="1" dirty="0" smtClean="0">
                <a:latin typeface="Courier New" pitchFamily="49" charset="0"/>
              </a:rPr>
              <a:t>self </a:t>
            </a:r>
            <a:r>
              <a:rPr lang="en-US" dirty="0" smtClean="0"/>
              <a:t>is</a:t>
            </a:r>
          </a:p>
          <a:p>
            <a:pPr lvl="1"/>
            <a:r>
              <a:rPr lang="en-US" dirty="0" smtClean="0"/>
              <a:t>“Tell” </a:t>
            </a:r>
            <a:r>
              <a:rPr lang="en-US" b="1" dirty="0" smtClean="0">
                <a:latin typeface="Courier New" pitchFamily="49" charset="0"/>
              </a:rPr>
              <a:t>v</a:t>
            </a:r>
            <a:r>
              <a:rPr lang="en-US" dirty="0" smtClean="0"/>
              <a:t> by calling different methods on </a:t>
            </a:r>
            <a:r>
              <a:rPr lang="en-US" b="1" dirty="0" smtClean="0">
                <a:latin typeface="Courier New" pitchFamily="49" charset="0"/>
              </a:rPr>
              <a:t>v</a:t>
            </a:r>
            <a:r>
              <a:rPr lang="en-US" dirty="0" smtClean="0"/>
              <a:t>, passing </a:t>
            </a:r>
            <a:r>
              <a:rPr lang="en-US" b="1" dirty="0" smtClean="0">
                <a:latin typeface="Courier New" pitchFamily="49" charset="0"/>
              </a:rPr>
              <a:t>self</a:t>
            </a:r>
            <a:endParaRPr lang="en-US" dirty="0" smtClean="0"/>
          </a:p>
          <a:p>
            <a:r>
              <a:rPr lang="en-US" altLang="zh-CN" dirty="0" smtClean="0"/>
              <a:t>This is</a:t>
            </a:r>
            <a:r>
              <a:rPr lang="en-US" dirty="0" smtClean="0"/>
              <a:t> a “programming trick” called </a:t>
            </a:r>
            <a:r>
              <a:rPr lang="en-US" i="1" dirty="0" smtClean="0">
                <a:solidFill>
                  <a:schemeClr val="accent2"/>
                </a:solidFill>
              </a:rPr>
              <a:t>double-dispatch.</a:t>
            </a:r>
            <a:endParaRPr lang="en-US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586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Double-dispatch “trick”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826" y="1764055"/>
            <a:ext cx="8586219" cy="44958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each </a:t>
            </a:r>
            <a:r>
              <a:rPr lang="en-US" dirty="0">
                <a:cs typeface="Courier New" pitchFamily="49" charset="0"/>
              </a:rPr>
              <a:t>define all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addString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err="1" smtClean="0">
                <a:cs typeface="Courier New" pitchFamily="49" charset="0"/>
              </a:rPr>
              <a:t>’s</a:t>
            </a:r>
            <a:r>
              <a:rPr lang="en-US" dirty="0" smtClean="0"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cs typeface="Courier New" pitchFamily="49" charset="0"/>
              </a:rPr>
              <a:t>: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err="1" smtClean="0">
                <a:cs typeface="Courier New" pitchFamily="49" charset="0"/>
              </a:rPr>
              <a:t>’s</a:t>
            </a:r>
            <a:r>
              <a:rPr lang="en-US" dirty="0" smtClean="0"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cs typeface="Courier New" pitchFamily="49" charset="0"/>
              </a:rPr>
              <a:t>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self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err="1" smtClean="0">
                <a:cs typeface="Courier New" pitchFamily="49" charset="0"/>
              </a:rPr>
              <a:t>’s</a:t>
            </a:r>
            <a:r>
              <a:rPr lang="en-US" dirty="0" smtClean="0"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cs typeface="Courier New" pitchFamily="49" charset="0"/>
              </a:rPr>
              <a:t>: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v.addRational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self</a:t>
            </a:r>
          </a:p>
          <a:p>
            <a:pPr marL="457200" lvl="1" indent="0">
              <a:buNone/>
            </a:pPr>
            <a:r>
              <a:rPr lang="en-US" dirty="0" smtClean="0">
                <a:cs typeface="Courier New" pitchFamily="49" charset="0"/>
              </a:rPr>
              <a:t>So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dirty="0" smtClean="0">
                <a:cs typeface="Courier New" pitchFamily="49" charset="0"/>
              </a:rPr>
              <a:t> performs “2nd dispatch” to the correct case of 9!</a:t>
            </a:r>
          </a:p>
          <a:p>
            <a:pPr marL="457200" lvl="1" indent="0">
              <a:buNone/>
            </a:pPr>
            <a:endParaRPr lang="en-US" sz="10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  <a:cs typeface="Courier New" pitchFamily="49" charset="0"/>
              </a:rPr>
              <a:t>[Definitely see the code]</a:t>
            </a:r>
            <a:endParaRPr lang="en-US" dirty="0">
              <a:solidFill>
                <a:schemeClr val="accent2"/>
              </a:solidFill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2910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showing you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To understand dynamic dispatch via a sophisticated idiom</a:t>
            </a:r>
          </a:p>
          <a:p>
            <a:endParaRPr lang="en-US" dirty="0"/>
          </a:p>
          <a:p>
            <a:r>
              <a:rPr lang="en-US" dirty="0" smtClean="0"/>
              <a:t>Because required for the homework</a:t>
            </a:r>
          </a:p>
          <a:p>
            <a:endParaRPr lang="en-US" dirty="0"/>
          </a:p>
          <a:p>
            <a:r>
              <a:rPr lang="en-US" dirty="0" smtClean="0"/>
              <a:t>To contrast with </a:t>
            </a:r>
            <a:r>
              <a:rPr lang="en-US" i="1" dirty="0" err="1" smtClean="0"/>
              <a:t>multimethods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Optional note:</a:t>
            </a:r>
            <a:r>
              <a:rPr lang="en-US" dirty="0" smtClean="0"/>
              <a:t> Double-dispatch also works fine with static typing</a:t>
            </a:r>
          </a:p>
          <a:p>
            <a:pPr lvl="1"/>
            <a:r>
              <a:rPr lang="en-US" dirty="0" smtClean="0"/>
              <a:t>See Java code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781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076" y="1808820"/>
            <a:ext cx="7909064" cy="4252973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3300" dirty="0">
                <a:solidFill>
                  <a:srgbClr val="000000"/>
                </a:solidFill>
              </a:rPr>
              <a:t>OOP versus Functional decomposition</a:t>
            </a:r>
          </a:p>
          <a:p>
            <a:pPr lvl="2">
              <a:lnSpc>
                <a:spcPct val="150000"/>
              </a:lnSpc>
            </a:pPr>
            <a:r>
              <a:rPr lang="en-US" sz="3300" dirty="0">
                <a:solidFill>
                  <a:srgbClr val="ADB8AA"/>
                </a:solidFill>
              </a:rPr>
              <a:t>extensibility</a:t>
            </a:r>
          </a:p>
          <a:p>
            <a:pPr lvl="2">
              <a:lnSpc>
                <a:spcPct val="150000"/>
              </a:lnSpc>
            </a:pPr>
            <a:r>
              <a:rPr lang="en-US" sz="3300" dirty="0">
                <a:solidFill>
                  <a:srgbClr val="ADB8AA"/>
                </a:solidFill>
              </a:rPr>
              <a:t>binary methods with both paradigm</a:t>
            </a:r>
          </a:p>
          <a:p>
            <a:pPr lvl="2">
              <a:lnSpc>
                <a:spcPct val="150000"/>
              </a:lnSpc>
            </a:pPr>
            <a:r>
              <a:rPr lang="en-US" sz="3300" dirty="0" err="1">
                <a:solidFill>
                  <a:srgbClr val="000000"/>
                </a:solidFill>
              </a:rPr>
              <a:t>multimethods</a:t>
            </a:r>
            <a:endParaRPr lang="en-US" sz="3300" dirty="0">
              <a:solidFill>
                <a:srgbClr val="00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3300" dirty="0">
                <a:solidFill>
                  <a:srgbClr val="ADB8AA"/>
                </a:solidFill>
              </a:rPr>
              <a:t>Multi inheritance and </a:t>
            </a:r>
            <a:r>
              <a:rPr lang="en-US" sz="3300" dirty="0" err="1">
                <a:solidFill>
                  <a:srgbClr val="ADB8AA"/>
                </a:solidFill>
              </a:rPr>
              <a:t>Mixins</a:t>
            </a:r>
            <a:endParaRPr lang="en-US" sz="3300" dirty="0">
              <a:solidFill>
                <a:srgbClr val="ADB8AA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3300" dirty="0" smtClean="0">
                <a:solidFill>
                  <a:srgbClr val="ADB8AA"/>
                </a:solidFill>
              </a:rPr>
              <a:t>Subtyping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716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What would work </a:t>
            </a:r>
            <a:r>
              <a:rPr lang="en-US" dirty="0" smtClean="0"/>
              <a:t>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>
                <a:cs typeface="Courier New" pitchFamily="49" charset="0"/>
              </a:rPr>
              <a:t>,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each </a:t>
            </a:r>
            <a:r>
              <a:rPr lang="en-US" dirty="0" smtClean="0">
                <a:cs typeface="Courier New" pitchFamily="49" charset="0"/>
              </a:rPr>
              <a:t>define three methods all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One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takes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cs typeface="Courier New" pitchFamily="49" charset="0"/>
              </a:rPr>
              <a:t>, one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dirty="0" smtClean="0">
                <a:cs typeface="Courier New" pitchFamily="49" charset="0"/>
              </a:rPr>
              <a:t>, one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MyRational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cs typeface="Courier New" pitchFamily="49" charset="0"/>
              </a:rPr>
              <a:t>So 9 total methods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add_values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>
                <a:latin typeface="Courier New" pitchFamily="49" charset="0"/>
              </a:rPr>
              <a:t>e1.eval.add_values </a:t>
            </a:r>
            <a:r>
              <a:rPr lang="en-US" b="1" dirty="0" smtClean="0">
                <a:latin typeface="Courier New" pitchFamily="49" charset="0"/>
              </a:rPr>
              <a:t>e2.eval </a:t>
            </a:r>
            <a:r>
              <a:rPr lang="en-US" dirty="0" smtClean="0">
                <a:cs typeface="Courier New" pitchFamily="49" charset="0"/>
              </a:rPr>
              <a:t>picks the right one of the 9 at run-time using the classes of the two arguments</a:t>
            </a:r>
          </a:p>
          <a:p>
            <a:r>
              <a:rPr lang="en-US" dirty="0" smtClean="0"/>
              <a:t>Such a semantics is called </a:t>
            </a:r>
            <a:r>
              <a:rPr lang="en-US" i="1" dirty="0" err="1" smtClean="0">
                <a:solidFill>
                  <a:schemeClr val="accent2"/>
                </a:solidFill>
              </a:rPr>
              <a:t>multimethods</a:t>
            </a:r>
            <a:r>
              <a:rPr lang="en-US" dirty="0" smtClean="0"/>
              <a:t>  or </a:t>
            </a:r>
            <a:r>
              <a:rPr lang="en-US" i="1" dirty="0" smtClean="0">
                <a:solidFill>
                  <a:schemeClr val="accent2"/>
                </a:solidFill>
              </a:rPr>
              <a:t>multiple dispatch</a:t>
            </a:r>
            <a:endParaRPr lang="en-US" b="1" i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202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 idea:</a:t>
            </a:r>
          </a:p>
          <a:p>
            <a:pPr lvl="1"/>
            <a:r>
              <a:rPr lang="en-US" dirty="0" smtClean="0"/>
              <a:t>Allow multiple methods with same name</a:t>
            </a:r>
          </a:p>
          <a:p>
            <a:pPr lvl="1"/>
            <a:r>
              <a:rPr lang="en-US" dirty="0" smtClean="0"/>
              <a:t>Indicate which ones take instances of which classes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Use dynamic dispatch on arguments in addition to receiver to pick which method is called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If dynamic dispatch is essence of OOP, this is more OOP</a:t>
            </a:r>
          </a:p>
          <a:p>
            <a:pPr lvl="1"/>
            <a:r>
              <a:rPr lang="en-US" dirty="0" smtClean="0"/>
              <a:t>No need for awkward manual multiple-dispatch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80469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Ruby: 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Multimethods</a:t>
            </a:r>
            <a:r>
              <a:rPr lang="en-US" dirty="0" smtClean="0"/>
              <a:t> a bad fit (?) for Ruby because: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Ruby places no restrictions on what is passed to a method</a:t>
            </a:r>
          </a:p>
          <a:p>
            <a:endParaRPr lang="en-US" dirty="0"/>
          </a:p>
          <a:p>
            <a:r>
              <a:rPr lang="en-US" dirty="0" smtClean="0"/>
              <a:t>Ruby never allows methods with the same name</a:t>
            </a:r>
          </a:p>
          <a:p>
            <a:pPr lvl="1"/>
            <a:r>
              <a:rPr lang="en-US" dirty="0" smtClean="0"/>
              <a:t>Same name means overriding/replacing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49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Java/C#/C++: Why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969" y="2161334"/>
            <a:ext cx="7358063" cy="4018359"/>
          </a:xfrm>
        </p:spPr>
        <p:txBody>
          <a:bodyPr/>
          <a:lstStyle/>
          <a:p>
            <a:r>
              <a:rPr lang="en-US" sz="2800" dirty="0" smtClean="0"/>
              <a:t>Yes, Java/C#/C++ allow multiple methods with the same name</a:t>
            </a:r>
            <a:endParaRPr lang="en-US" sz="2800" dirty="0"/>
          </a:p>
          <a:p>
            <a:r>
              <a:rPr lang="en-US" sz="2800" dirty="0" smtClean="0"/>
              <a:t>No, these language do </a:t>
            </a:r>
            <a:r>
              <a:rPr lang="en-US" sz="2800" i="1" dirty="0" smtClean="0"/>
              <a:t>not</a:t>
            </a:r>
            <a:r>
              <a:rPr lang="en-US" sz="2800" dirty="0" smtClean="0"/>
              <a:t> have </a:t>
            </a:r>
            <a:r>
              <a:rPr lang="en-US" sz="2800" dirty="0" err="1" smtClean="0"/>
              <a:t>multimethods</a:t>
            </a:r>
            <a:endParaRPr lang="en-US" sz="2800" dirty="0" smtClean="0"/>
          </a:p>
          <a:p>
            <a:pPr lvl="1"/>
            <a:r>
              <a:rPr lang="en-US" sz="2800" dirty="0" smtClean="0"/>
              <a:t>They have </a:t>
            </a:r>
            <a:r>
              <a:rPr lang="en-US" sz="2800" i="1" dirty="0" smtClean="0">
                <a:solidFill>
                  <a:schemeClr val="accent2"/>
                </a:solidFill>
              </a:rPr>
              <a:t>static overloading</a:t>
            </a:r>
          </a:p>
          <a:p>
            <a:pPr lvl="1"/>
            <a:r>
              <a:rPr lang="en-US" sz="2800" dirty="0" smtClean="0"/>
              <a:t>Uses static types of arguments to choose the method</a:t>
            </a:r>
          </a:p>
          <a:p>
            <a:pPr lvl="2"/>
            <a:endParaRPr lang="en-US" sz="2800" dirty="0" smtClean="0"/>
          </a:p>
          <a:p>
            <a:r>
              <a:rPr lang="en-US" sz="2800" dirty="0" smtClean="0"/>
              <a:t>Many languages have </a:t>
            </a:r>
            <a:r>
              <a:rPr lang="en-US" sz="2800" dirty="0" err="1" smtClean="0"/>
              <a:t>multimethods</a:t>
            </a:r>
            <a:r>
              <a:rPr lang="en-US" sz="2800" dirty="0" smtClean="0"/>
              <a:t> (e.g., </a:t>
            </a:r>
            <a:r>
              <a:rPr lang="en-US" sz="2800" dirty="0"/>
              <a:t>C# </a:t>
            </a:r>
            <a:r>
              <a:rPr lang="en-US" sz="2800" dirty="0" smtClean="0"/>
              <a:t>4.0, </a:t>
            </a:r>
            <a:r>
              <a:rPr lang="en-US" sz="2800" dirty="0" err="1" smtClean="0"/>
              <a:t>Clojure</a:t>
            </a:r>
            <a:r>
              <a:rPr lang="en-US" sz="2800" dirty="0" smtClean="0"/>
              <a:t>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46459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076" y="1808820"/>
            <a:ext cx="8008216" cy="4252973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3300" dirty="0">
                <a:solidFill>
                  <a:srgbClr val="ADB8AA"/>
                </a:solidFill>
              </a:rPr>
              <a:t>OOP versus Functional decomposition</a:t>
            </a:r>
          </a:p>
          <a:p>
            <a:pPr lvl="0">
              <a:lnSpc>
                <a:spcPct val="150000"/>
              </a:lnSpc>
            </a:pPr>
            <a:r>
              <a:rPr lang="en-US" sz="3300" dirty="0" smtClean="0"/>
              <a:t>Multi-inheritance </a:t>
            </a:r>
            <a:r>
              <a:rPr lang="en-US" sz="3300" dirty="0"/>
              <a:t>and </a:t>
            </a:r>
            <a:r>
              <a:rPr lang="en-US" sz="3300" dirty="0" err="1" smtClean="0"/>
              <a:t>Mixins</a:t>
            </a:r>
            <a:endParaRPr lang="en-US" sz="3300" dirty="0" smtClean="0"/>
          </a:p>
          <a:p>
            <a:pPr lvl="1">
              <a:lnSpc>
                <a:spcPct val="150000"/>
              </a:lnSpc>
            </a:pPr>
            <a:r>
              <a:rPr lang="en-US" sz="3300" dirty="0" smtClean="0"/>
              <a:t>multi-inheritance</a:t>
            </a:r>
          </a:p>
          <a:p>
            <a:pPr lvl="1">
              <a:lnSpc>
                <a:spcPct val="150000"/>
              </a:lnSpc>
            </a:pPr>
            <a:r>
              <a:rPr lang="en-US" sz="3300" dirty="0" err="1" smtClean="0"/>
              <a:t>mixins</a:t>
            </a:r>
            <a:endParaRPr lang="en-US" sz="3300" dirty="0" smtClean="0"/>
          </a:p>
          <a:p>
            <a:pPr lvl="1">
              <a:lnSpc>
                <a:spcPct val="150000"/>
              </a:lnSpc>
            </a:pPr>
            <a:r>
              <a:rPr lang="en-US" sz="3300" dirty="0" smtClean="0"/>
              <a:t>interfaces</a:t>
            </a:r>
          </a:p>
          <a:p>
            <a:pPr lvl="1">
              <a:lnSpc>
                <a:spcPct val="150000"/>
              </a:lnSpc>
            </a:pPr>
            <a:r>
              <a:rPr lang="en-US" sz="3300" dirty="0" smtClean="0"/>
              <a:t>abstract methods</a:t>
            </a:r>
            <a:endParaRPr lang="en-US" sz="3300" dirty="0"/>
          </a:p>
          <a:p>
            <a:pPr lvl="0">
              <a:lnSpc>
                <a:spcPct val="150000"/>
              </a:lnSpc>
            </a:pPr>
            <a:r>
              <a:rPr lang="en-US" sz="3300" dirty="0" smtClean="0">
                <a:solidFill>
                  <a:srgbClr val="ADB8AA"/>
                </a:solidFill>
              </a:rPr>
              <a:t>Subtyping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37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800" i="1" dirty="0" smtClean="0"/>
              <a:t>Multiple inheritance</a:t>
            </a:r>
            <a:r>
              <a:rPr lang="en-US" sz="2800" dirty="0" smtClean="0"/>
              <a:t>: allow &gt; 1 </a:t>
            </a:r>
            <a:r>
              <a:rPr lang="en-US" sz="2800" dirty="0" err="1" smtClean="0"/>
              <a:t>superclasses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Ruby-style </a:t>
            </a:r>
            <a:r>
              <a:rPr lang="en-US" sz="2800" i="1" dirty="0" err="1" smtClean="0"/>
              <a:t>mixins</a:t>
            </a:r>
            <a:r>
              <a:rPr lang="en-US" sz="2800" dirty="0" smtClean="0"/>
              <a:t>: 1 superclass; &gt; 1 method providers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Java/C</a:t>
            </a:r>
            <a:r>
              <a:rPr lang="en-US" sz="2800" dirty="0"/>
              <a:t>#-style </a:t>
            </a:r>
            <a:r>
              <a:rPr lang="en-US" sz="2800" i="1" dirty="0"/>
              <a:t>interfaces</a:t>
            </a:r>
            <a:r>
              <a:rPr lang="en-US" sz="2800" dirty="0"/>
              <a:t>: allow &gt; 1 types</a:t>
            </a:r>
          </a:p>
          <a:p>
            <a:pPr lvl="1"/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97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076" y="1808820"/>
            <a:ext cx="7942114" cy="4252973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3300" dirty="0">
                <a:solidFill>
                  <a:srgbClr val="000000"/>
                </a:solidFill>
              </a:rPr>
              <a:t>OOP versus Functional </a:t>
            </a:r>
            <a:r>
              <a:rPr lang="en-US" sz="3300" dirty="0" smtClean="0">
                <a:solidFill>
                  <a:srgbClr val="000000"/>
                </a:solidFill>
              </a:rPr>
              <a:t>decomposition</a:t>
            </a:r>
          </a:p>
          <a:p>
            <a:pPr lvl="2">
              <a:lnSpc>
                <a:spcPct val="150000"/>
              </a:lnSpc>
            </a:pPr>
            <a:r>
              <a:rPr lang="en-US" sz="3300" dirty="0" smtClean="0">
                <a:solidFill>
                  <a:srgbClr val="000000"/>
                </a:solidFill>
              </a:rPr>
              <a:t>extensibility</a:t>
            </a:r>
          </a:p>
          <a:p>
            <a:pPr lvl="2">
              <a:lnSpc>
                <a:spcPct val="150000"/>
              </a:lnSpc>
            </a:pPr>
            <a:r>
              <a:rPr lang="en-US" sz="3300" dirty="0" smtClean="0">
                <a:solidFill>
                  <a:srgbClr val="000000"/>
                </a:solidFill>
              </a:rPr>
              <a:t>binary methods with both paradigm</a:t>
            </a:r>
          </a:p>
          <a:p>
            <a:pPr lvl="2">
              <a:lnSpc>
                <a:spcPct val="150000"/>
              </a:lnSpc>
            </a:pPr>
            <a:r>
              <a:rPr lang="en-US" sz="3300" dirty="0" err="1" smtClean="0">
                <a:solidFill>
                  <a:srgbClr val="000000"/>
                </a:solidFill>
              </a:rPr>
              <a:t>multimethods</a:t>
            </a:r>
            <a:endParaRPr lang="en-US" sz="3300" dirty="0">
              <a:solidFill>
                <a:srgbClr val="00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3300" dirty="0">
                <a:solidFill>
                  <a:srgbClr val="ADB8AA"/>
                </a:solidFill>
              </a:rPr>
              <a:t>Multi inheritance and </a:t>
            </a:r>
            <a:r>
              <a:rPr lang="en-US" sz="3300" dirty="0" err="1">
                <a:solidFill>
                  <a:srgbClr val="ADB8AA"/>
                </a:solidFill>
              </a:rPr>
              <a:t>Mixins</a:t>
            </a:r>
            <a:endParaRPr lang="en-US" sz="3300" dirty="0">
              <a:solidFill>
                <a:srgbClr val="ADB8AA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3300" dirty="0" smtClean="0">
                <a:solidFill>
                  <a:srgbClr val="ADB8AA"/>
                </a:solidFill>
              </a:rPr>
              <a:t>Subtyping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419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</a:t>
            </a:r>
            <a:r>
              <a:rPr lang="en-US" dirty="0"/>
              <a:t>I</a:t>
            </a:r>
            <a:r>
              <a:rPr lang="en-US" dirty="0" smtClean="0"/>
              <a:t>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Is it useful?  Sure!</a:t>
            </a:r>
          </a:p>
          <a:p>
            <a:pPr lvl="1"/>
            <a:r>
              <a:rPr lang="en-US" sz="2800" dirty="0"/>
              <a:t>Example: Make a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sz="2800" dirty="0"/>
              <a:t> by inheriting from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sz="2800" dirty="0"/>
              <a:t> and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sz="2800" dirty="0"/>
              <a:t> (or maybe just from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Example: Make a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StudentAthlete</a:t>
            </a:r>
            <a:r>
              <a:rPr lang="en-US" sz="2800" dirty="0"/>
              <a:t> by inheriting from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sz="2800" dirty="0"/>
              <a:t> and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Athlete</a:t>
            </a:r>
          </a:p>
          <a:p>
            <a:pPr lvl="1"/>
            <a:r>
              <a:rPr lang="en-US" sz="2800" dirty="0"/>
              <a:t>With single inheritance, end up copying code or using non-OOP-style helper methods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3150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sz="2800" dirty="0" smtClean="0"/>
              <a:t>If inheritance and overriding are so useful, why limit ourselves to one superclass?</a:t>
            </a:r>
          </a:p>
          <a:p>
            <a:pPr lvl="1"/>
            <a:r>
              <a:rPr lang="en-US" sz="2800" dirty="0" smtClean="0"/>
              <a:t>Because the semantics is often awkward </a:t>
            </a:r>
          </a:p>
          <a:p>
            <a:pPr lvl="1"/>
            <a:r>
              <a:rPr lang="en-US" sz="2800" dirty="0" smtClean="0"/>
              <a:t>Because it makes static type-checking harder </a:t>
            </a:r>
          </a:p>
          <a:p>
            <a:pPr lvl="1"/>
            <a:r>
              <a:rPr lang="en-US" sz="2800" dirty="0" smtClean="0"/>
              <a:t>Because it makes efficient implementation harder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5629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Trees, </a:t>
            </a:r>
            <a:r>
              <a:rPr lang="en-US" dirty="0" err="1" smtClean="0"/>
              <a:t>dags</a:t>
            </a:r>
            <a:r>
              <a:rPr lang="en-US" dirty="0" smtClean="0"/>
              <a:t>, and diamonds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31516" cy="4724400"/>
          </a:xfrm>
        </p:spPr>
        <p:txBody>
          <a:bodyPr/>
          <a:lstStyle/>
          <a:p>
            <a:r>
              <a:rPr lang="en-US" sz="2800" dirty="0" smtClean="0"/>
              <a:t>Single inheritance: the </a:t>
            </a:r>
            <a:r>
              <a:rPr lang="en-US" sz="2800" i="1" dirty="0" smtClean="0"/>
              <a:t>class hierarchy</a:t>
            </a:r>
            <a:r>
              <a:rPr lang="en-US" sz="2800" dirty="0" smtClean="0"/>
              <a:t> is a tree</a:t>
            </a:r>
          </a:p>
          <a:p>
            <a:pPr lvl="1"/>
            <a:r>
              <a:rPr lang="en-US" sz="2800" dirty="0" smtClean="0"/>
              <a:t>Nodes are classes</a:t>
            </a:r>
          </a:p>
          <a:p>
            <a:pPr lvl="1"/>
            <a:r>
              <a:rPr lang="en-US" sz="2800" dirty="0" smtClean="0"/>
              <a:t>Parent is immediate superclass</a:t>
            </a:r>
          </a:p>
          <a:p>
            <a:pPr lvl="1"/>
            <a:r>
              <a:rPr lang="en-US" sz="2800" dirty="0" smtClean="0"/>
              <a:t>Any number of children allowed</a:t>
            </a:r>
          </a:p>
          <a:p>
            <a:pPr lvl="1"/>
            <a:endParaRPr lang="en-US" sz="2800" dirty="0"/>
          </a:p>
          <a:p>
            <a:r>
              <a:rPr lang="en-US" sz="2800" dirty="0" smtClean="0"/>
              <a:t>Multiple inheritance: the class hierarchy no longer a tree</a:t>
            </a:r>
          </a:p>
          <a:p>
            <a:pPr lvl="1"/>
            <a:r>
              <a:rPr lang="en-US" sz="2800" dirty="0" smtClean="0"/>
              <a:t>Cycles still disallowed (a directed-acyclic graph)</a:t>
            </a:r>
          </a:p>
          <a:p>
            <a:pPr lvl="1"/>
            <a:endParaRPr lang="en-US" sz="28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239000" y="6400800"/>
            <a:ext cx="1905000" cy="457200"/>
          </a:xfrm>
          <a:prstGeom prst="rect">
            <a:avLst/>
          </a:prstGeom>
        </p:spPr>
        <p:txBody>
          <a:bodyPr/>
          <a:lstStyle/>
          <a:p>
            <a:fld id="{3B048AC8-D41E-4C7B-8EE3-A52489AA1F05}" type="slidenum">
              <a:rPr lang="en-US" smtClean="0">
                <a:latin typeface="Arial" panose="020B0604020202020204" pitchFamily="34" charset="0"/>
              </a:rPr>
              <a:pPr/>
              <a:t>32</a:t>
            </a:fld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162335" y="1571295"/>
            <a:ext cx="1467894" cy="1562652"/>
            <a:chOff x="6705600" y="2764615"/>
            <a:chExt cx="1467894" cy="1562652"/>
          </a:xfrm>
        </p:grpSpPr>
        <p:sp>
          <p:nvSpPr>
            <p:cNvPr id="7" name="TextBox 6"/>
            <p:cNvSpPr txBox="1"/>
            <p:nvPr/>
          </p:nvSpPr>
          <p:spPr>
            <a:xfrm>
              <a:off x="7288716" y="2764615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</a:rPr>
                <a:t>A</a:t>
              </a: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705600" y="3348335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</a:rPr>
                <a:t>B</a:t>
              </a: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15200" y="3348335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</a:rPr>
                <a:t>C</a:t>
              </a: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822116" y="3348335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</a:rPr>
                <a:t>D</a:t>
              </a: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822116" y="3957935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</a:rPr>
                <a:t>E</a:t>
              </a:r>
              <a:endParaRPr lang="en-US" dirty="0">
                <a:latin typeface="Arial" panose="020B0604020202020204" pitchFamily="34" charset="0"/>
              </a:endParaRPr>
            </a:p>
          </p:txBody>
        </p:sp>
        <p:cxnSp>
          <p:nvCxnSpPr>
            <p:cNvPr id="13" name="Straight Connector 12"/>
            <p:cNvCxnSpPr>
              <a:stCxn id="7" idx="2"/>
              <a:endCxn id="8" idx="0"/>
            </p:cNvCxnSpPr>
            <p:nvPr/>
          </p:nvCxnSpPr>
          <p:spPr bwMode="auto">
            <a:xfrm flipH="1">
              <a:off x="6874877" y="3133947"/>
              <a:ext cx="583116" cy="214388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stCxn id="7" idx="2"/>
            </p:cNvCxnSpPr>
            <p:nvPr/>
          </p:nvCxnSpPr>
          <p:spPr bwMode="auto">
            <a:xfrm>
              <a:off x="7457993" y="3133947"/>
              <a:ext cx="60949" cy="366788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7" idx="2"/>
              <a:endCxn id="10" idx="0"/>
            </p:cNvCxnSpPr>
            <p:nvPr/>
          </p:nvCxnSpPr>
          <p:spPr bwMode="auto">
            <a:xfrm>
              <a:off x="7457993" y="3133947"/>
              <a:ext cx="539812" cy="214388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endCxn id="11" idx="0"/>
            </p:cNvCxnSpPr>
            <p:nvPr/>
          </p:nvCxnSpPr>
          <p:spPr bwMode="auto">
            <a:xfrm flipH="1">
              <a:off x="7991393" y="3744507"/>
              <a:ext cx="34466" cy="213428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5" name="TextBox 24"/>
          <p:cNvSpPr txBox="1"/>
          <p:nvPr/>
        </p:nvSpPr>
        <p:spPr>
          <a:xfrm>
            <a:off x="7924800" y="6091535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</a:rPr>
              <a:t>Y</a:t>
            </a:r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518942" y="4152900"/>
            <a:ext cx="1447800" cy="1938635"/>
            <a:chOff x="7315200" y="4491335"/>
            <a:chExt cx="1447800" cy="1938635"/>
          </a:xfrm>
        </p:grpSpPr>
        <p:sp>
          <p:nvSpPr>
            <p:cNvPr id="24" name="TextBox 23"/>
            <p:cNvSpPr txBox="1"/>
            <p:nvPr/>
          </p:nvSpPr>
          <p:spPr>
            <a:xfrm>
              <a:off x="7772400" y="4491335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</a:rPr>
                <a:t>X</a:t>
              </a: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15200" y="5029200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</a:rPr>
                <a:t>V</a:t>
              </a: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261707" y="5029200"/>
              <a:ext cx="501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</a:rPr>
                <a:t>W</a:t>
              </a: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305800" y="5486400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</a:rPr>
                <a:t>Z</a:t>
              </a:r>
              <a:endParaRPr lang="en-US" dirty="0">
                <a:latin typeface="Arial" panose="020B0604020202020204" pitchFamily="34" charset="0"/>
              </a:endParaRPr>
            </a:p>
          </p:txBody>
        </p:sp>
        <p:cxnSp>
          <p:nvCxnSpPr>
            <p:cNvPr id="29" name="Straight Connector 28"/>
            <p:cNvCxnSpPr>
              <a:stCxn id="26" idx="2"/>
              <a:endCxn id="25" idx="0"/>
            </p:cNvCxnSpPr>
            <p:nvPr/>
          </p:nvCxnSpPr>
          <p:spPr bwMode="auto">
            <a:xfrm>
              <a:off x="7484477" y="5398532"/>
              <a:ext cx="405858" cy="1031438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>
              <a:stCxn id="24" idx="2"/>
              <a:endCxn id="27" idx="0"/>
            </p:cNvCxnSpPr>
            <p:nvPr/>
          </p:nvCxnSpPr>
          <p:spPr bwMode="auto">
            <a:xfrm>
              <a:off x="7941677" y="4860667"/>
              <a:ext cx="570677" cy="168533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8500725" y="5331767"/>
              <a:ext cx="0" cy="235298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>
              <a:stCxn id="24" idx="2"/>
              <a:endCxn id="26" idx="0"/>
            </p:cNvCxnSpPr>
            <p:nvPr/>
          </p:nvCxnSpPr>
          <p:spPr bwMode="auto">
            <a:xfrm flipH="1">
              <a:off x="7484477" y="4860667"/>
              <a:ext cx="457200" cy="168533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>
              <a:stCxn id="25" idx="0"/>
              <a:endCxn id="28" idx="2"/>
            </p:cNvCxnSpPr>
            <p:nvPr/>
          </p:nvCxnSpPr>
          <p:spPr bwMode="auto">
            <a:xfrm flipV="1">
              <a:off x="7890335" y="5855732"/>
              <a:ext cx="578330" cy="574238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820644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If </a:t>
            </a:r>
            <a:r>
              <a:rPr lang="en-US" sz="2800" i="1" dirty="0" smtClean="0"/>
              <a:t>V</a:t>
            </a:r>
            <a:r>
              <a:rPr lang="en-US" sz="2800" dirty="0" smtClean="0"/>
              <a:t> and </a:t>
            </a:r>
            <a:r>
              <a:rPr lang="en-US" sz="2800" i="1" dirty="0" smtClean="0"/>
              <a:t>Z</a:t>
            </a:r>
            <a:r>
              <a:rPr lang="en-US" sz="2800" dirty="0" smtClean="0"/>
              <a:t> both define a method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800" dirty="0" smtClean="0"/>
              <a:t>,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what does </a:t>
            </a:r>
            <a:r>
              <a:rPr lang="en-US" sz="2800" i="1" dirty="0" smtClean="0"/>
              <a:t>Y</a:t>
            </a:r>
            <a:r>
              <a:rPr lang="en-US" sz="2800" dirty="0" smtClean="0"/>
              <a:t> inherit?  What does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800" dirty="0" smtClean="0"/>
              <a:t> mean?</a:t>
            </a:r>
          </a:p>
          <a:p>
            <a:pPr lvl="1"/>
            <a:endParaRPr lang="en-US" sz="2800" dirty="0"/>
          </a:p>
          <a:p>
            <a:r>
              <a:rPr lang="en-US" sz="2800" dirty="0" smtClean="0"/>
              <a:t>What if </a:t>
            </a:r>
            <a:r>
              <a:rPr lang="en-US" sz="2800" i="1" dirty="0" smtClean="0"/>
              <a:t>X</a:t>
            </a:r>
            <a:r>
              <a:rPr lang="en-US" sz="2800" dirty="0" smtClean="0"/>
              <a:t> defines a method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800" dirty="0" smtClean="0"/>
              <a:t> that </a:t>
            </a:r>
            <a:r>
              <a:rPr lang="en-US" sz="2800" i="1" dirty="0" smtClean="0"/>
              <a:t>Z</a:t>
            </a:r>
            <a:r>
              <a:rPr lang="en-US" sz="2800" dirty="0" smtClean="0"/>
              <a:t> but not </a:t>
            </a:r>
            <a:r>
              <a:rPr lang="en-US" sz="2800" i="1" dirty="0" smtClean="0"/>
              <a:t>V</a:t>
            </a:r>
            <a:r>
              <a:rPr lang="en-US" sz="2800" dirty="0" smtClean="0"/>
              <a:t> overrides?</a:t>
            </a:r>
          </a:p>
          <a:p>
            <a:pPr lvl="1"/>
            <a:endParaRPr lang="en-US" sz="2800" dirty="0"/>
          </a:p>
          <a:p>
            <a:r>
              <a:rPr lang="en-US" sz="2800" dirty="0" smtClean="0"/>
              <a:t>If </a:t>
            </a:r>
            <a:r>
              <a:rPr lang="en-US" sz="2800" i="1" dirty="0" smtClean="0"/>
              <a:t>X</a:t>
            </a:r>
            <a:r>
              <a:rPr lang="en-US" sz="2800" dirty="0" smtClean="0"/>
              <a:t> defines fields, should </a:t>
            </a:r>
            <a:r>
              <a:rPr lang="en-US" sz="2800" i="1" dirty="0" smtClean="0"/>
              <a:t>Y</a:t>
            </a:r>
            <a:r>
              <a:rPr lang="en-US" sz="2800" dirty="0" smtClean="0"/>
              <a:t> have one copy of them (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800" dirty="0" smtClean="0"/>
              <a:t>) or two (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V::f </a:t>
            </a:r>
            <a:r>
              <a:rPr lang="en-US" sz="2800" dirty="0" smtClean="0"/>
              <a:t>and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Z::f</a:t>
            </a:r>
            <a:r>
              <a:rPr lang="en-US" sz="2800" dirty="0" smtClean="0"/>
              <a:t>)?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167719" y="1092608"/>
            <a:ext cx="1447800" cy="1969532"/>
            <a:chOff x="6943465" y="1461940"/>
            <a:chExt cx="1447800" cy="1969532"/>
          </a:xfrm>
        </p:grpSpPr>
        <p:sp>
          <p:nvSpPr>
            <p:cNvPr id="7" name="TextBox 6"/>
            <p:cNvSpPr txBox="1"/>
            <p:nvPr/>
          </p:nvSpPr>
          <p:spPr>
            <a:xfrm>
              <a:off x="7400665" y="1461940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</a:rPr>
                <a:t>X</a:t>
              </a: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553065" y="3062140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</a:rPr>
                <a:t>Y</a:t>
              </a: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43465" y="2071540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</a:rPr>
                <a:t>V</a:t>
              </a: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889972" y="1999805"/>
              <a:ext cx="5012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</a:rPr>
                <a:t>W</a:t>
              </a:r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934065" y="2457005"/>
              <a:ext cx="3257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anose="020B0604020202020204" pitchFamily="34" charset="0"/>
                </a:rPr>
                <a:t>Z</a:t>
              </a:r>
              <a:endParaRPr lang="en-US" dirty="0">
                <a:latin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>
              <a:stCxn id="9" idx="2"/>
              <a:endCxn id="8" idx="0"/>
            </p:cNvCxnSpPr>
            <p:nvPr/>
          </p:nvCxnSpPr>
          <p:spPr bwMode="auto">
            <a:xfrm>
              <a:off x="7112742" y="2440872"/>
              <a:ext cx="609600" cy="621268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7" idx="2"/>
              <a:endCxn id="10" idx="0"/>
            </p:cNvCxnSpPr>
            <p:nvPr/>
          </p:nvCxnSpPr>
          <p:spPr bwMode="auto">
            <a:xfrm>
              <a:off x="7569942" y="1831272"/>
              <a:ext cx="570677" cy="168533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8128990" y="2302372"/>
              <a:ext cx="0" cy="235298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stCxn id="7" idx="2"/>
              <a:endCxn id="9" idx="0"/>
            </p:cNvCxnSpPr>
            <p:nvPr/>
          </p:nvCxnSpPr>
          <p:spPr bwMode="auto">
            <a:xfrm flipH="1">
              <a:off x="7112742" y="1831272"/>
              <a:ext cx="457200" cy="240268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>
              <a:stCxn id="8" idx="0"/>
              <a:endCxn id="11" idx="2"/>
            </p:cNvCxnSpPr>
            <p:nvPr/>
          </p:nvCxnSpPr>
          <p:spPr bwMode="auto">
            <a:xfrm flipV="1">
              <a:off x="7722342" y="2826337"/>
              <a:ext cx="374588" cy="235803"/>
            </a:xfrm>
            <a:prstGeom prst="line">
              <a:avLst/>
            </a:prstGeom>
            <a:solidFill>
              <a:schemeClr val="accent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934207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3DColorPoints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Ruby had multiple inheritance, we would want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to inherit methods that share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 </a:t>
            </a:r>
            <a:r>
              <a:rPr lang="en-US" dirty="0" smtClean="0"/>
              <a:t>and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330453"/>
            <a:ext cx="6934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Pt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  <a:endParaRPr lang="en-US" sz="200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ColorPt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&lt; </a:t>
            </a:r>
            <a:r>
              <a:rPr lang="en-US" sz="2000" kern="0" dirty="0" err="1" smtClean="0">
                <a:latin typeface="Courier"/>
                <a:cs typeface="Courier"/>
              </a:rPr>
              <a:t>Pt</a:t>
            </a:r>
            <a:endParaRPr lang="en-US" sz="2000" kern="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:color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Pt3D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&lt; </a:t>
            </a:r>
            <a:r>
              <a:rPr lang="en-US" sz="2000" kern="0" dirty="0" err="1">
                <a:latin typeface="Courier"/>
                <a:cs typeface="Courier"/>
              </a:rPr>
              <a:t>Pt</a:t>
            </a:r>
            <a:endParaRPr lang="en-US" sz="2000" kern="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z</a:t>
            </a:r>
            <a:endParaRPr lang="en-US" sz="2000" kern="0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"/>
                <a:cs typeface="Courier"/>
              </a:rPr>
              <a:t># override some methods</a:t>
            </a:r>
            <a:endParaRPr lang="en-US" sz="2000" kern="0" dirty="0">
              <a:solidFill>
                <a:schemeClr val="accent2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"/>
                <a:cs typeface="Courier"/>
              </a:rPr>
              <a:t>class ColorPt3D </a:t>
            </a:r>
            <a:r>
              <a:rPr lang="en-US" sz="2000" kern="0" dirty="0">
                <a:solidFill>
                  <a:srgbClr val="C00000"/>
                </a:solidFill>
                <a:latin typeface="Courier"/>
                <a:cs typeface="Courier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"/>
                <a:cs typeface="Courier"/>
              </a:rPr>
              <a:t>Pt3D, </a:t>
            </a:r>
            <a:r>
              <a:rPr lang="en-US" sz="2000" kern="0" dirty="0" err="1" smtClean="0">
                <a:solidFill>
                  <a:srgbClr val="C00000"/>
                </a:solidFill>
                <a:latin typeface="Courier"/>
                <a:cs typeface="Courier"/>
              </a:rPr>
              <a:t>ColorPt</a:t>
            </a:r>
            <a:r>
              <a:rPr lang="en-US" sz="2000" kern="0" dirty="0" smtClean="0">
                <a:solidFill>
                  <a:srgbClr val="C00000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"/>
                <a:cs typeface="Courier"/>
              </a:rPr>
              <a:t># not Ruby!</a:t>
            </a:r>
            <a:endParaRPr lang="en-US" sz="2000" kern="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"/>
                <a:cs typeface="Courier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552878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ArtistCowboys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code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define a pocket for subclasses to use, but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 wants </a:t>
            </a:r>
            <a:r>
              <a:rPr lang="en-US" i="1" dirty="0" smtClean="0"/>
              <a:t>two</a:t>
            </a:r>
            <a:r>
              <a:rPr lang="en-US" dirty="0" smtClean="0"/>
              <a:t> pockets, one for 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262218"/>
            <a:ext cx="7696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Person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:pocket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  <a:endParaRPr lang="en-US" sz="200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&lt; </a:t>
            </a:r>
            <a:r>
              <a:rPr lang="en-US" sz="2000" kern="0" dirty="0" smtClean="0">
                <a:latin typeface="Courier"/>
                <a:cs typeface="Courier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"/>
                <a:cs typeface="Courier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"/>
                <a:cs typeface="Courier"/>
              </a:rPr>
              <a:t>pocket for brush objects</a:t>
            </a:r>
            <a:endParaRPr lang="en-US" sz="2000" kern="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"/>
                <a:cs typeface="Courier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"/>
                <a:cs typeface="Courier"/>
              </a:rPr>
              <a:t>access pocket</a:t>
            </a:r>
            <a:endParaRPr lang="en-US" sz="2000" kern="0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Cowboy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&lt; </a:t>
            </a:r>
            <a:r>
              <a:rPr lang="en-US" sz="2000" kern="0" dirty="0" smtClean="0">
                <a:latin typeface="Courier"/>
                <a:cs typeface="Courier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"/>
                <a:cs typeface="Courier"/>
              </a:rPr>
              <a:t># pocket for </a:t>
            </a:r>
            <a:r>
              <a:rPr lang="en-US" sz="2000" kern="0" dirty="0" smtClean="0">
                <a:solidFill>
                  <a:srgbClr val="7030A0"/>
                </a:solidFill>
                <a:latin typeface="Courier"/>
                <a:cs typeface="Courier"/>
              </a:rPr>
              <a:t>gun objects</a:t>
            </a:r>
            <a:endParaRPr lang="en-US" sz="2000" kern="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"/>
                <a:cs typeface="Courier"/>
              </a:rPr>
              <a:t># access pocket</a:t>
            </a:r>
            <a:endParaRPr lang="en-US" sz="2000" kern="0" dirty="0">
              <a:solidFill>
                <a:schemeClr val="accent2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 …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"/>
                <a:cs typeface="Courier"/>
              </a:rPr>
              <a:t>class </a:t>
            </a:r>
            <a:r>
              <a:rPr lang="en-US" sz="2000" kern="0" dirty="0" err="1" smtClean="0">
                <a:solidFill>
                  <a:srgbClr val="C00000"/>
                </a:solidFill>
                <a:latin typeface="Courier"/>
                <a:cs typeface="Courier"/>
              </a:rPr>
              <a:t>ArtistCowboy</a:t>
            </a:r>
            <a:r>
              <a:rPr lang="en-US" sz="2000" kern="0" dirty="0" smtClean="0">
                <a:solidFill>
                  <a:srgbClr val="C00000"/>
                </a:solidFill>
                <a:latin typeface="Courier"/>
                <a:cs typeface="Courier"/>
              </a:rPr>
              <a:t> </a:t>
            </a:r>
            <a:r>
              <a:rPr lang="en-US" sz="2000" kern="0" dirty="0">
                <a:solidFill>
                  <a:srgbClr val="C00000"/>
                </a:solidFill>
                <a:latin typeface="Courier"/>
                <a:cs typeface="Courier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"/>
                <a:cs typeface="Courier"/>
              </a:rPr>
              <a:t>Artist, Cowboy </a:t>
            </a:r>
            <a:r>
              <a:rPr lang="en-US" sz="2000" kern="0" dirty="0" smtClean="0">
                <a:solidFill>
                  <a:srgbClr val="7030A0"/>
                </a:solidFill>
                <a:latin typeface="Courier"/>
                <a:cs typeface="Courier"/>
              </a:rPr>
              <a:t># not Ruby!</a:t>
            </a:r>
            <a:endParaRPr lang="en-US" sz="2000" kern="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"/>
                <a:cs typeface="Courier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768328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300" dirty="0">
                <a:solidFill>
                  <a:srgbClr val="ADB8AA"/>
                </a:solidFill>
              </a:rPr>
              <a:t>OOP versus Functional decomposition</a:t>
            </a:r>
          </a:p>
          <a:p>
            <a:pPr lvl="0"/>
            <a:r>
              <a:rPr lang="en-US" sz="3300" dirty="0"/>
              <a:t>Multi-inheritance and </a:t>
            </a:r>
            <a:r>
              <a:rPr lang="en-US" sz="3300" dirty="0" err="1"/>
              <a:t>Mixins</a:t>
            </a:r>
            <a:endParaRPr lang="en-US" sz="3300" dirty="0"/>
          </a:p>
          <a:p>
            <a:pPr lvl="1"/>
            <a:r>
              <a:rPr lang="en-US" sz="3300" dirty="0">
                <a:solidFill>
                  <a:schemeClr val="accent5"/>
                </a:solidFill>
              </a:rPr>
              <a:t>multi-inheritance</a:t>
            </a:r>
          </a:p>
          <a:p>
            <a:pPr lvl="1"/>
            <a:r>
              <a:rPr lang="en-US" sz="3300" dirty="0" err="1"/>
              <a:t>mixins</a:t>
            </a:r>
            <a:endParaRPr lang="en-US" sz="3300" dirty="0"/>
          </a:p>
          <a:p>
            <a:pPr lvl="1"/>
            <a:r>
              <a:rPr lang="en-US" sz="3300" dirty="0" smtClean="0">
                <a:solidFill>
                  <a:schemeClr val="accent5"/>
                </a:solidFill>
              </a:rPr>
              <a:t>interfaces</a:t>
            </a:r>
            <a:endParaRPr lang="en-US" sz="3300" dirty="0">
              <a:solidFill>
                <a:schemeClr val="accent5"/>
              </a:solidFill>
            </a:endParaRPr>
          </a:p>
          <a:p>
            <a:pPr lvl="1"/>
            <a:r>
              <a:rPr lang="en-US" sz="3300" dirty="0">
                <a:solidFill>
                  <a:schemeClr val="accent5"/>
                </a:solidFill>
              </a:rPr>
              <a:t>abstract </a:t>
            </a:r>
            <a:r>
              <a:rPr lang="en-US" sz="3300" dirty="0" smtClean="0">
                <a:solidFill>
                  <a:schemeClr val="accent5"/>
                </a:solidFill>
              </a:rPr>
              <a:t>methods</a:t>
            </a:r>
            <a:endParaRPr lang="en-US" sz="3300" dirty="0">
              <a:solidFill>
                <a:schemeClr val="accent5"/>
              </a:solidFill>
            </a:endParaRPr>
          </a:p>
          <a:p>
            <a:pPr lvl="0"/>
            <a:r>
              <a:rPr lang="en-US" sz="3300" dirty="0">
                <a:solidFill>
                  <a:srgbClr val="ADB8AA"/>
                </a:solidFill>
              </a:rPr>
              <a:t>Subtyping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959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err="1" smtClean="0"/>
              <a:t>mixin</a:t>
            </a:r>
            <a:r>
              <a:rPr lang="en-US" dirty="0" smtClean="0"/>
              <a:t> is (just) a collection of methods</a:t>
            </a:r>
          </a:p>
          <a:p>
            <a:pPr lvl="1"/>
            <a:r>
              <a:rPr lang="en-US" dirty="0" smtClean="0"/>
              <a:t>Less than a class: no instances of it</a:t>
            </a:r>
          </a:p>
          <a:p>
            <a:pPr lvl="1"/>
            <a:endParaRPr lang="en-US" dirty="0"/>
          </a:p>
          <a:p>
            <a:r>
              <a:rPr lang="en-US" dirty="0" smtClean="0"/>
              <a:t>Languages with </a:t>
            </a:r>
            <a:r>
              <a:rPr lang="en-US" dirty="0" err="1" smtClean="0"/>
              <a:t>mixins</a:t>
            </a:r>
            <a:r>
              <a:rPr lang="en-US" dirty="0" smtClean="0"/>
              <a:t> (e.g., Ruby modules) typically let a class have one superclass but </a:t>
            </a:r>
            <a:r>
              <a:rPr lang="en-US" i="1" dirty="0" smtClean="0"/>
              <a:t>include</a:t>
            </a:r>
            <a:r>
              <a:rPr lang="en-US" dirty="0" smtClean="0"/>
              <a:t> number of </a:t>
            </a:r>
            <a:r>
              <a:rPr lang="en-US" dirty="0" err="1" smtClean="0"/>
              <a:t>mixins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Semantics: </a:t>
            </a:r>
            <a:r>
              <a:rPr lang="en-US" i="1" dirty="0" smtClean="0"/>
              <a:t>Including a </a:t>
            </a:r>
            <a:r>
              <a:rPr lang="en-US" i="1" dirty="0" err="1" smtClean="0"/>
              <a:t>mixin</a:t>
            </a:r>
            <a:r>
              <a:rPr lang="en-US" i="1" dirty="0" smtClean="0"/>
              <a:t> makes its methods part of the class</a:t>
            </a:r>
          </a:p>
          <a:p>
            <a:pPr lvl="1"/>
            <a:r>
              <a:rPr lang="en-US" dirty="0" smtClean="0"/>
              <a:t>Extending or overriding in the order </a:t>
            </a:r>
            <a:r>
              <a:rPr lang="en-US" dirty="0" err="1" smtClean="0"/>
              <a:t>mixins</a:t>
            </a:r>
            <a:r>
              <a:rPr lang="en-US" dirty="0" smtClean="0"/>
              <a:t> are included in the class definition</a:t>
            </a:r>
          </a:p>
        </p:txBody>
      </p:sp>
    </p:spTree>
    <p:extLst>
      <p:ext uri="{BB962C8B-B14F-4D97-AF65-F5344CB8AC3E}">
        <p14:creationId xmlns:p14="http://schemas.microsoft.com/office/powerpoint/2010/main" val="2291366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32430"/>
            <a:ext cx="7696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double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  self </a:t>
            </a:r>
            <a:r>
              <a:rPr lang="en-US" sz="2000" kern="0" dirty="0" smtClean="0">
                <a:latin typeface="Courier"/>
                <a:cs typeface="Courier"/>
              </a:rPr>
              <a:t>+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self </a:t>
            </a:r>
            <a:r>
              <a:rPr lang="en-US" sz="2000" kern="0" dirty="0">
                <a:solidFill>
                  <a:srgbClr val="7030A0"/>
                </a:solidFill>
                <a:latin typeface="Courier"/>
                <a:cs typeface="Courier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"/>
                <a:cs typeface="Courier"/>
              </a:rPr>
              <a:t>assume included in classes w/ +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include </a:t>
            </a:r>
            <a:r>
              <a:rPr lang="en-US" sz="2000" kern="0" dirty="0" err="1" smtClean="0">
                <a:latin typeface="Courier"/>
                <a:cs typeface="Courier"/>
              </a:rPr>
              <a:t>Doubler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AnotherPt</a:t>
            </a:r>
            <a:endParaRPr lang="en-US" sz="2000" kern="0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include </a:t>
            </a:r>
            <a:r>
              <a:rPr lang="en-US" sz="2000" kern="0" dirty="0" err="1">
                <a:latin typeface="Courier"/>
                <a:cs typeface="Courier"/>
              </a:rPr>
              <a:t>Doubler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+ other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  </a:t>
            </a:r>
            <a:r>
              <a:rPr lang="en-US" sz="2000" kern="0" dirty="0" err="1" smtClean="0">
                <a:latin typeface="Courier"/>
                <a:cs typeface="Courier"/>
              </a:rPr>
              <a:t>ans</a:t>
            </a:r>
            <a:r>
              <a:rPr lang="en-US" sz="2000" kern="0" dirty="0" smtClean="0">
                <a:latin typeface="Courier"/>
                <a:cs typeface="Courier"/>
              </a:rPr>
              <a:t> = </a:t>
            </a:r>
            <a:r>
              <a:rPr lang="en-US" sz="2000" kern="0" dirty="0" err="1" smtClean="0">
                <a:latin typeface="Courier"/>
                <a:cs typeface="Courier"/>
              </a:rPr>
              <a:t>AnotherPt.new</a:t>
            </a:r>
            <a:endParaRPr lang="en-US" sz="2000" kern="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 </a:t>
            </a:r>
            <a:r>
              <a:rPr lang="en-US" sz="2000" kern="0" dirty="0" err="1" smtClean="0">
                <a:latin typeface="Courier"/>
                <a:cs typeface="Courier"/>
              </a:rPr>
              <a:t>ans.x</a:t>
            </a:r>
            <a:r>
              <a:rPr lang="en-US" sz="2000" kern="0" dirty="0" smtClean="0">
                <a:latin typeface="Courier"/>
                <a:cs typeface="Courier"/>
              </a:rPr>
              <a:t> = </a:t>
            </a:r>
            <a:r>
              <a:rPr lang="en-US" sz="2000" kern="0" dirty="0" err="1" smtClean="0">
                <a:latin typeface="Courier"/>
                <a:cs typeface="Courier"/>
              </a:rPr>
              <a:t>self.x</a:t>
            </a:r>
            <a:r>
              <a:rPr lang="en-US" sz="2000" kern="0" dirty="0" smtClean="0">
                <a:latin typeface="Courier"/>
                <a:cs typeface="Courier"/>
              </a:rPr>
              <a:t> + </a:t>
            </a:r>
            <a:r>
              <a:rPr lang="en-US" sz="2000" kern="0" dirty="0" err="1" smtClean="0">
                <a:latin typeface="Courier"/>
                <a:cs typeface="Courier"/>
              </a:rPr>
              <a:t>other.x</a:t>
            </a:r>
            <a:endParaRPr lang="en-US" sz="2000" kern="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  </a:t>
            </a:r>
            <a:r>
              <a:rPr lang="en-US" sz="2000" kern="0" dirty="0" err="1" smtClean="0">
                <a:latin typeface="Courier"/>
                <a:cs typeface="Courier"/>
              </a:rPr>
              <a:t>ans.y</a:t>
            </a:r>
            <a:r>
              <a:rPr lang="en-US" sz="2000" kern="0" dirty="0" smtClean="0">
                <a:latin typeface="Courier"/>
                <a:cs typeface="Courier"/>
              </a:rPr>
              <a:t> </a:t>
            </a:r>
            <a:r>
              <a:rPr lang="en-US" sz="2000" kern="0" dirty="0">
                <a:latin typeface="Courier"/>
                <a:cs typeface="Courier"/>
              </a:rPr>
              <a:t>= </a:t>
            </a:r>
            <a:r>
              <a:rPr lang="en-US" sz="2000" kern="0" dirty="0" err="1" smtClean="0">
                <a:latin typeface="Courier"/>
                <a:cs typeface="Courier"/>
              </a:rPr>
              <a:t>self.y</a:t>
            </a:r>
            <a:r>
              <a:rPr lang="en-US" sz="2000" kern="0" dirty="0" smtClean="0">
                <a:latin typeface="Courier"/>
                <a:cs typeface="Courier"/>
              </a:rPr>
              <a:t> </a:t>
            </a:r>
            <a:r>
              <a:rPr lang="en-US" sz="2000" kern="0" dirty="0">
                <a:latin typeface="Courier"/>
                <a:cs typeface="Courier"/>
              </a:rPr>
              <a:t>+ </a:t>
            </a:r>
            <a:r>
              <a:rPr lang="en-US" sz="2000" kern="0" dirty="0" err="1" smtClean="0">
                <a:latin typeface="Courier"/>
                <a:cs typeface="Courier"/>
              </a:rPr>
              <a:t>other.y</a:t>
            </a:r>
            <a:endParaRPr lang="en-US" sz="2000" kern="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   </a:t>
            </a:r>
            <a:r>
              <a:rPr lang="en-US" sz="2000" kern="0" dirty="0" err="1" smtClean="0">
                <a:latin typeface="Courier"/>
                <a:cs typeface="Courier"/>
              </a:rPr>
              <a:t>ans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42312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Lookup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Mixins</a:t>
            </a:r>
            <a:r>
              <a:rPr lang="en-US" dirty="0" smtClean="0"/>
              <a:t> change our lookup rules slightly: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When looking for receiver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 look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class, then </a:t>
            </a:r>
            <a:r>
              <a:rPr lang="en-US" dirty="0" err="1" smtClean="0"/>
              <a:t>mixins</a:t>
            </a:r>
            <a:r>
              <a:rPr lang="en-US" dirty="0" smtClean="0"/>
              <a:t> that class includes (later includes shadow), 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dirty="0" err="1" smtClean="0"/>
              <a:t>'s</a:t>
            </a:r>
            <a:r>
              <a:rPr lang="en-US" dirty="0" smtClean="0"/>
              <a:t> superclass, then the superclass' </a:t>
            </a:r>
            <a:r>
              <a:rPr lang="en-US" dirty="0" err="1" smtClean="0"/>
              <a:t>mixins</a:t>
            </a:r>
            <a:r>
              <a:rPr lang="en-US" dirty="0" smtClean="0"/>
              <a:t>, etc.</a:t>
            </a:r>
          </a:p>
          <a:p>
            <a:endParaRPr lang="en-US" dirty="0"/>
          </a:p>
          <a:p>
            <a:r>
              <a:rPr lang="en-US" dirty="0" smtClean="0"/>
              <a:t>As for instance variables, the </a:t>
            </a:r>
            <a:r>
              <a:rPr lang="en-US" dirty="0" err="1" smtClean="0"/>
              <a:t>mixin</a:t>
            </a:r>
            <a:r>
              <a:rPr lang="en-US" dirty="0" smtClean="0"/>
              <a:t> methods are included in the same object</a:t>
            </a:r>
          </a:p>
          <a:p>
            <a:pPr lvl="1"/>
            <a:r>
              <a:rPr lang="en-US" dirty="0" smtClean="0"/>
              <a:t>So usually bad style for </a:t>
            </a:r>
            <a:r>
              <a:rPr lang="en-US" dirty="0" err="1" smtClean="0"/>
              <a:t>mixin</a:t>
            </a:r>
            <a:r>
              <a:rPr lang="en-US" dirty="0" smtClean="0"/>
              <a:t> methods to use instance variables since a name clash would be like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CowboyArtist</a:t>
            </a:r>
            <a:r>
              <a:rPr lang="en-US" dirty="0" smtClean="0"/>
              <a:t> pocket.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43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things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sz="2800" dirty="0" smtClean="0"/>
              <a:t>In functional (and procedural) programming, break programs down into </a:t>
            </a:r>
            <a:r>
              <a:rPr lang="en-US" sz="2800" dirty="0" smtClean="0">
                <a:solidFill>
                  <a:schemeClr val="accent2"/>
                </a:solidFill>
              </a:rPr>
              <a:t>functions that perform some operation</a:t>
            </a:r>
          </a:p>
          <a:p>
            <a:endParaRPr lang="en-US" sz="2800" dirty="0"/>
          </a:p>
          <a:p>
            <a:r>
              <a:rPr lang="en-US" sz="2800" dirty="0" smtClean="0"/>
              <a:t>In object-oriented programming, break programs down into </a:t>
            </a:r>
            <a:r>
              <a:rPr lang="en-US" sz="2800" dirty="0" smtClean="0">
                <a:solidFill>
                  <a:schemeClr val="accent2"/>
                </a:solidFill>
              </a:rPr>
              <a:t>classes that give behavior to some kind of data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2347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 big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two most popular/useful </a:t>
            </a:r>
            <a:r>
              <a:rPr lang="en-US" dirty="0" err="1" smtClean="0"/>
              <a:t>mixins</a:t>
            </a:r>
            <a:r>
              <a:rPr lang="en-US" dirty="0" smtClean="0"/>
              <a:t> in Ruby: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Comparable:  Defines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 smtClean="0"/>
              <a:t>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&lt;=&gt;</a:t>
            </a:r>
          </a:p>
          <a:p>
            <a:endParaRPr lang="en-US" sz="1000" dirty="0"/>
          </a:p>
          <a:p>
            <a:r>
              <a:rPr lang="en-US" dirty="0" smtClean="0"/>
              <a:t>Enumerable:  Defines many iterators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) in terms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each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dirty="0" smtClean="0"/>
              <a:t>Great examples of using </a:t>
            </a:r>
            <a:r>
              <a:rPr lang="en-US" dirty="0" err="1" smtClean="0"/>
              <a:t>mixins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Classes including them get a bunch of methods for just a little work</a:t>
            </a:r>
          </a:p>
          <a:p>
            <a:pPr lvl="1"/>
            <a:r>
              <a:rPr lang="en-US" dirty="0" smtClean="0"/>
              <a:t>Do not need the complexity of multiple inheritance</a:t>
            </a:r>
          </a:p>
          <a:p>
            <a:pPr lvl="1"/>
            <a:endParaRPr lang="en-US" sz="1000" dirty="0"/>
          </a:p>
          <a:p>
            <a:r>
              <a:rPr lang="en-US" dirty="0" smtClean="0"/>
              <a:t>See the code for some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641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Replacement for multiple inheritance?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5945"/>
            <a:ext cx="8077200" cy="2514599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/>
              <a:t> </a:t>
            </a:r>
            <a:r>
              <a:rPr lang="en-US" dirty="0" smtClean="0"/>
              <a:t>works pretty well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Color a reasonable </a:t>
            </a:r>
            <a:r>
              <a:rPr lang="en-US" dirty="0" err="1" smtClean="0"/>
              <a:t>mixin</a:t>
            </a:r>
            <a:r>
              <a:rPr lang="en-US" dirty="0" smtClean="0"/>
              <a:t> except for using an instance variable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187517" indent="0">
              <a:buNone/>
            </a:pPr>
            <a:endParaRPr lang="en-US" dirty="0"/>
          </a:p>
          <a:p>
            <a:r>
              <a:rPr lang="en-US" dirty="0" smtClean="0"/>
              <a:t>A </a:t>
            </a:r>
            <a:r>
              <a:rPr lang="en-US" dirty="0" err="1" smtClean="0"/>
              <a:t>mixin</a:t>
            </a:r>
            <a:r>
              <a:rPr lang="en-US" dirty="0" smtClean="0"/>
              <a:t> works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: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95600" y="3095966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module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Color</a:t>
            </a:r>
            <a:endParaRPr lang="en-US" sz="2000" kern="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:color </a:t>
            </a:r>
            <a:endParaRPr lang="en-US" sz="2000" kern="0" dirty="0">
              <a:solidFill>
                <a:schemeClr val="accent2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78465" y="4923936"/>
            <a:ext cx="44196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ArtistM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…</a:t>
            </a:r>
            <a:endParaRPr lang="en-US" sz="2000" kern="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Artist</a:t>
            </a:r>
            <a:endParaRPr lang="en-US" sz="2000" kern="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include </a:t>
            </a:r>
            <a:r>
              <a:rPr lang="en-US" sz="2000" kern="0" dirty="0" err="1" smtClean="0">
                <a:latin typeface="Courier"/>
                <a:cs typeface="Courier"/>
              </a:rPr>
              <a:t>ArtistM</a:t>
            </a:r>
            <a:r>
              <a:rPr lang="en-US" sz="2000" kern="0" dirty="0" smtClean="0">
                <a:latin typeface="Courier"/>
                <a:cs typeface="Courier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ArtistCowboy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Cowboy</a:t>
            </a:r>
            <a:endParaRPr lang="en-US" sz="2000" kern="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include </a:t>
            </a:r>
            <a:r>
              <a:rPr lang="en-US" sz="2000" kern="0" dirty="0" err="1">
                <a:latin typeface="Courier"/>
                <a:cs typeface="Courier"/>
              </a:rPr>
              <a:t>ArtistM</a:t>
            </a: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05360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300" dirty="0">
                <a:solidFill>
                  <a:srgbClr val="ADB8AA"/>
                </a:solidFill>
              </a:rPr>
              <a:t>OOP versus Functional decomposition</a:t>
            </a:r>
          </a:p>
          <a:p>
            <a:pPr lvl="0"/>
            <a:r>
              <a:rPr lang="en-US" sz="3300" dirty="0"/>
              <a:t>Multi-inheritance and </a:t>
            </a:r>
            <a:r>
              <a:rPr lang="en-US" sz="3300" dirty="0" err="1"/>
              <a:t>Mixins</a:t>
            </a:r>
            <a:endParaRPr lang="en-US" sz="3300" dirty="0"/>
          </a:p>
          <a:p>
            <a:pPr lvl="1"/>
            <a:r>
              <a:rPr lang="en-US" sz="3300" dirty="0">
                <a:solidFill>
                  <a:srgbClr val="ADB8AA"/>
                </a:solidFill>
              </a:rPr>
              <a:t>multi-inheritance</a:t>
            </a:r>
          </a:p>
          <a:p>
            <a:pPr lvl="1"/>
            <a:r>
              <a:rPr lang="en-US" sz="3300" dirty="0" err="1">
                <a:solidFill>
                  <a:srgbClr val="ADB8AA"/>
                </a:solidFill>
              </a:rPr>
              <a:t>mixins</a:t>
            </a:r>
            <a:endParaRPr lang="en-US" sz="3300" dirty="0">
              <a:solidFill>
                <a:srgbClr val="ADB8AA"/>
              </a:solidFill>
            </a:endParaRPr>
          </a:p>
          <a:p>
            <a:pPr lvl="1"/>
            <a:r>
              <a:rPr lang="en-US" sz="3300" dirty="0" smtClean="0"/>
              <a:t>interfaces</a:t>
            </a:r>
            <a:endParaRPr lang="en-US" sz="3300" dirty="0"/>
          </a:p>
          <a:p>
            <a:pPr lvl="1"/>
            <a:r>
              <a:rPr lang="en-US" sz="3300" dirty="0">
                <a:solidFill>
                  <a:srgbClr val="ADB8AA"/>
                </a:solidFill>
              </a:rPr>
              <a:t>abstract </a:t>
            </a:r>
            <a:r>
              <a:rPr lang="en-US" sz="3300" dirty="0" smtClean="0">
                <a:solidFill>
                  <a:srgbClr val="ADB8AA"/>
                </a:solidFill>
              </a:rPr>
              <a:t>methods</a:t>
            </a:r>
            <a:endParaRPr lang="en-US" sz="3300" dirty="0">
              <a:solidFill>
                <a:srgbClr val="ADB8AA"/>
              </a:solidFill>
            </a:endParaRPr>
          </a:p>
          <a:p>
            <a:pPr lvl="0"/>
            <a:r>
              <a:rPr lang="en-US" sz="3300" dirty="0">
                <a:solidFill>
                  <a:srgbClr val="ADB8AA"/>
                </a:solidFill>
              </a:rPr>
              <a:t>Subtyping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704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Statically-Typed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contrast multiple inheritance and </a:t>
            </a:r>
            <a:r>
              <a:rPr lang="en-US" dirty="0" err="1" smtClean="0"/>
              <a:t>mixins</a:t>
            </a:r>
            <a:r>
              <a:rPr lang="en-US" dirty="0" smtClean="0"/>
              <a:t> with Java/C#-style </a:t>
            </a:r>
            <a:r>
              <a:rPr lang="en-US" dirty="0" smtClean="0">
                <a:solidFill>
                  <a:schemeClr val="accent2"/>
                </a:solidFill>
              </a:rPr>
              <a:t>interfaces</a:t>
            </a:r>
          </a:p>
          <a:p>
            <a:endParaRPr lang="en-US" dirty="0"/>
          </a:p>
          <a:p>
            <a:r>
              <a:rPr lang="en-US" dirty="0" smtClean="0"/>
              <a:t>Important distinction, but interfaces are about static typing, which Ruby does not have</a:t>
            </a:r>
          </a:p>
          <a:p>
            <a:endParaRPr lang="en-US" dirty="0"/>
          </a:p>
          <a:p>
            <a:r>
              <a:rPr lang="en-US" dirty="0" smtClean="0"/>
              <a:t>So will use Java [pseudo]code after quick introduction to static typing for class-based OOP…</a:t>
            </a:r>
          </a:p>
          <a:p>
            <a:pPr lvl="1"/>
            <a:r>
              <a:rPr lang="en-US" dirty="0" smtClean="0"/>
              <a:t>Sound typing for OOP prevents “method missing” 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06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as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In Java/C#/etc. each class is also a type</a:t>
            </a:r>
          </a:p>
          <a:p>
            <a:r>
              <a:rPr lang="en-US" dirty="0" smtClean="0"/>
              <a:t>Methods have types for arguments and result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(transitive)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 </a:t>
            </a:r>
            <a:r>
              <a:rPr lang="en-US" i="1" dirty="0" smtClean="0">
                <a:solidFill>
                  <a:schemeClr val="accent2"/>
                </a:solidFill>
              </a:rPr>
              <a:t>subtype</a:t>
            </a:r>
            <a:r>
              <a:rPr lang="en-US" dirty="0" smtClean="0"/>
              <a:t>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 smtClean="0"/>
          </a:p>
          <a:p>
            <a:pPr lvl="1"/>
            <a:r>
              <a:rPr lang="en-US" dirty="0" smtClean="0"/>
              <a:t>Type-checking allows subtype anywhere </a:t>
            </a:r>
            <a:r>
              <a:rPr lang="en-US" dirty="0" err="1" smtClean="0"/>
              <a:t>supertype</a:t>
            </a:r>
            <a:r>
              <a:rPr lang="en-US" dirty="0" smtClean="0"/>
              <a:t> allowed</a:t>
            </a:r>
          </a:p>
          <a:p>
            <a:pPr lvl="1"/>
            <a:r>
              <a:rPr lang="en-US" dirty="0" smtClean="0"/>
              <a:t>So can pass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to a method expecting instance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463647"/>
            <a:ext cx="70866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A </a:t>
            </a:r>
            <a:r>
              <a:rPr lang="en-US" sz="2000" kern="0" dirty="0" smtClean="0">
                <a:latin typeface="Courier"/>
                <a:cs typeface="Courier"/>
              </a:rPr>
              <a:t>{</a:t>
            </a:r>
            <a:endParaRPr lang="en-US" sz="2000" kern="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</a:t>
            </a:r>
            <a:r>
              <a:rPr lang="en-US" sz="2000" kern="0" dirty="0" smtClean="0">
                <a:latin typeface="Courier"/>
                <a:cs typeface="Courier"/>
              </a:rPr>
              <a:t>Object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m1</a:t>
            </a:r>
            <a:r>
              <a:rPr lang="en-US" sz="2000" kern="0" dirty="0" smtClean="0">
                <a:latin typeface="Courier"/>
                <a:cs typeface="Courier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e</a:t>
            </a:r>
            <a:r>
              <a:rPr lang="en-US" sz="2000" kern="0" dirty="0" smtClean="0">
                <a:latin typeface="Courier"/>
                <a:cs typeface="Courier"/>
              </a:rPr>
              <a:t>, </a:t>
            </a:r>
            <a:r>
              <a:rPr lang="en-US" sz="2000" kern="0" dirty="0">
                <a:latin typeface="Courier"/>
                <a:cs typeface="Courier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s</a:t>
            </a:r>
            <a:r>
              <a:rPr lang="en-US" sz="2000" kern="0" dirty="0" smtClean="0">
                <a:latin typeface="Courier"/>
                <a:cs typeface="Courier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"/>
                <a:cs typeface="Courier"/>
              </a:rPr>
              <a:t>  Integer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m2</a:t>
            </a:r>
            <a:r>
              <a:rPr lang="en-US" sz="2000" kern="0" dirty="0" smtClean="0">
                <a:latin typeface="Courier"/>
                <a:cs typeface="Courier"/>
              </a:rPr>
              <a:t>(A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foo</a:t>
            </a:r>
            <a:r>
              <a:rPr lang="en-US" sz="2000" kern="0" dirty="0" smtClean="0">
                <a:latin typeface="Courier"/>
                <a:cs typeface="Courier"/>
              </a:rPr>
              <a:t>, Boolean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b</a:t>
            </a:r>
            <a:r>
              <a:rPr lang="en-US" sz="2000" kern="0" dirty="0" smtClean="0">
                <a:latin typeface="Courier"/>
                <a:cs typeface="Courier"/>
              </a:rPr>
              <a:t>, Integer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i</a:t>
            </a:r>
            <a:r>
              <a:rPr lang="en-US" sz="2000" kern="0" dirty="0" smtClean="0">
                <a:latin typeface="Courier"/>
                <a:cs typeface="Courier"/>
              </a:rPr>
              <a:t>) </a:t>
            </a:r>
            <a:r>
              <a:rPr lang="en-US" sz="2000" kern="0" dirty="0">
                <a:latin typeface="Courier"/>
                <a:cs typeface="Courier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"/>
                <a:cs typeface="Courier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051948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are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3795966"/>
            <a:ext cx="7772400" cy="2071434"/>
          </a:xfrm>
        </p:spPr>
        <p:txBody>
          <a:bodyPr/>
          <a:lstStyle/>
          <a:p>
            <a:r>
              <a:rPr lang="en-US" dirty="0" smtClean="0"/>
              <a:t>An interface is not a class; it is only a type</a:t>
            </a:r>
          </a:p>
          <a:p>
            <a:pPr lvl="1"/>
            <a:r>
              <a:rPr lang="en-US" dirty="0" smtClean="0"/>
              <a:t>Does not contain method </a:t>
            </a:r>
            <a:r>
              <a:rPr lang="en-US" i="1" dirty="0" smtClean="0"/>
              <a:t>definitions</a:t>
            </a:r>
            <a:r>
              <a:rPr lang="en-US" dirty="0" smtClean="0"/>
              <a:t>, only their </a:t>
            </a:r>
            <a:r>
              <a:rPr lang="en-US" i="1" dirty="0" smtClean="0"/>
              <a:t>signatures</a:t>
            </a:r>
            <a:r>
              <a:rPr lang="en-US" dirty="0" smtClean="0"/>
              <a:t> (types)</a:t>
            </a:r>
          </a:p>
          <a:p>
            <a:pPr lvl="2"/>
            <a:r>
              <a:rPr lang="en-US" dirty="0" smtClean="0"/>
              <a:t>Unlike </a:t>
            </a:r>
            <a:r>
              <a:rPr lang="en-US" dirty="0" err="1" smtClean="0"/>
              <a:t>mixins</a:t>
            </a:r>
            <a:endParaRPr lang="en-US" dirty="0" smtClean="0"/>
          </a:p>
          <a:p>
            <a:pPr lvl="1"/>
            <a:r>
              <a:rPr lang="en-US" dirty="0" smtClean="0"/>
              <a:t>Cannot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dirty="0" smtClean="0"/>
              <a:t> on an interface</a:t>
            </a:r>
          </a:p>
          <a:p>
            <a:pPr lvl="2"/>
            <a:r>
              <a:rPr lang="en-US" dirty="0" smtClean="0"/>
              <a:t>Like </a:t>
            </a:r>
            <a:r>
              <a:rPr lang="en-US" dirty="0" err="1" smtClean="0"/>
              <a:t>mixins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05000" y="1524000"/>
            <a:ext cx="54102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Example </a:t>
            </a:r>
            <a:r>
              <a:rPr lang="en-US" sz="2000" kern="0" dirty="0" smtClean="0">
                <a:latin typeface="Courier"/>
                <a:cs typeface="Courier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 void  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m1</a:t>
            </a:r>
            <a:r>
              <a:rPr lang="en-US" sz="2000" kern="0" dirty="0" smtClean="0">
                <a:latin typeface="Courier"/>
                <a:cs typeface="Courier"/>
              </a:rPr>
              <a:t>(</a:t>
            </a:r>
            <a:r>
              <a:rPr lang="en-US" sz="2000" kern="0" dirty="0" err="1" smtClean="0">
                <a:latin typeface="Courier"/>
                <a:cs typeface="Courier"/>
              </a:rPr>
              <a:t>int</a:t>
            </a:r>
            <a:r>
              <a:rPr lang="en-US" sz="2000" kern="0" dirty="0" smtClean="0"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2000" kern="0" dirty="0" smtClean="0">
                <a:latin typeface="Courier"/>
                <a:cs typeface="Courier"/>
              </a:rPr>
              <a:t>, </a:t>
            </a:r>
            <a:r>
              <a:rPr lang="en-US" sz="2000" kern="0" dirty="0" err="1" smtClean="0">
                <a:latin typeface="Courier"/>
                <a:cs typeface="Courier"/>
              </a:rPr>
              <a:t>int</a:t>
            </a:r>
            <a:r>
              <a:rPr lang="en-US" sz="2000" kern="0" dirty="0" smtClean="0"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sz="2000" kern="0" dirty="0" smtClean="0">
                <a:latin typeface="Courier"/>
                <a:cs typeface="Courier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"/>
                <a:cs typeface="Courier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m2</a:t>
            </a:r>
            <a:r>
              <a:rPr lang="en-US" sz="2000" kern="0" dirty="0" smtClean="0">
                <a:latin typeface="Courier"/>
                <a:cs typeface="Courier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2000" kern="0" dirty="0">
                <a:latin typeface="Courier"/>
                <a:cs typeface="Courier"/>
              </a:rPr>
              <a:t>, </a:t>
            </a:r>
            <a:r>
              <a:rPr lang="en-US" sz="2000" kern="0" dirty="0" smtClean="0">
                <a:latin typeface="Courier"/>
                <a:cs typeface="Courier"/>
              </a:rPr>
              <a:t>String 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sz="2000" kern="0" dirty="0" smtClean="0">
                <a:latin typeface="Courier"/>
                <a:cs typeface="Courier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"/>
                <a:cs typeface="Courier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41703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438400"/>
          </a:xfrm>
        </p:spPr>
        <p:txBody>
          <a:bodyPr/>
          <a:lstStyle/>
          <a:p>
            <a:r>
              <a:rPr lang="en-US" dirty="0" smtClean="0"/>
              <a:t>A class can explicitly implement any number of interfaces</a:t>
            </a:r>
          </a:p>
          <a:p>
            <a:pPr lvl="1"/>
            <a:r>
              <a:rPr lang="en-US" dirty="0" smtClean="0"/>
              <a:t>Multiple interfaces no problem; just implement everything</a:t>
            </a:r>
            <a:endParaRPr lang="en-US" sz="1000" dirty="0" smtClean="0"/>
          </a:p>
          <a:p>
            <a:r>
              <a:rPr lang="en-US" dirty="0" smtClean="0"/>
              <a:t>If class type-checks, it is a subtype of the interface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4131982"/>
            <a:ext cx="6858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implements </a:t>
            </a:r>
            <a:r>
              <a:rPr lang="en-US" sz="2000" kern="0" dirty="0" smtClean="0">
                <a:latin typeface="Courier"/>
                <a:cs typeface="Courier"/>
              </a:rPr>
              <a:t>Example {</a:t>
            </a:r>
            <a:endParaRPr lang="en-US" sz="2000" kern="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public </a:t>
            </a:r>
            <a:r>
              <a:rPr lang="en-US" sz="2000" kern="0" dirty="0" smtClean="0">
                <a:latin typeface="Courier"/>
                <a:cs typeface="Courier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m1</a:t>
            </a:r>
            <a:r>
              <a:rPr lang="en-US" sz="2000" kern="0" dirty="0">
                <a:latin typeface="Courier"/>
                <a:cs typeface="Courier"/>
              </a:rPr>
              <a:t>(</a:t>
            </a:r>
            <a:r>
              <a:rPr lang="en-US" sz="2000" kern="0" dirty="0" err="1">
                <a:latin typeface="Courier"/>
                <a:cs typeface="Courier"/>
              </a:rPr>
              <a:t>int</a:t>
            </a: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2000" kern="0" dirty="0" smtClean="0">
                <a:latin typeface="Courier"/>
                <a:cs typeface="Courier"/>
              </a:rPr>
              <a:t>, </a:t>
            </a:r>
            <a:r>
              <a:rPr lang="en-US" sz="2000" kern="0" dirty="0" err="1">
                <a:latin typeface="Courier"/>
                <a:cs typeface="Courier"/>
              </a:rPr>
              <a:t>int</a:t>
            </a: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sz="2000" kern="0" dirty="0" smtClean="0">
                <a:latin typeface="Courier"/>
                <a:cs typeface="Courier"/>
              </a:rPr>
              <a:t>) {…}</a:t>
            </a:r>
            <a:endParaRPr lang="en-US" sz="2000" kern="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public </a:t>
            </a:r>
            <a:r>
              <a:rPr lang="en-US" sz="2000" kern="0" dirty="0" smtClean="0">
                <a:latin typeface="Courier"/>
                <a:cs typeface="Courier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m2</a:t>
            </a:r>
            <a:r>
              <a:rPr lang="en-US" sz="2000" kern="0" dirty="0">
                <a:latin typeface="Courier"/>
                <a:cs typeface="Courier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e</a:t>
            </a:r>
            <a:r>
              <a:rPr lang="en-US" sz="2000" kern="0" dirty="0" smtClean="0">
                <a:latin typeface="Courier"/>
                <a:cs typeface="Courier"/>
              </a:rPr>
              <a:t>, </a:t>
            </a:r>
            <a:r>
              <a:rPr lang="en-US" sz="2000" kern="0" dirty="0">
                <a:latin typeface="Courier"/>
                <a:cs typeface="Courier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s</a:t>
            </a:r>
            <a:r>
              <a:rPr lang="en-US" sz="2000" kern="0" dirty="0" smtClean="0">
                <a:latin typeface="Courier"/>
                <a:cs typeface="Courier"/>
              </a:rPr>
              <a:t>) {…}</a:t>
            </a:r>
            <a:endParaRPr lang="en-US" sz="2000" kern="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"/>
                <a:cs typeface="Courier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implements </a:t>
            </a:r>
            <a:r>
              <a:rPr lang="en-US" sz="2000" kern="0" dirty="0">
                <a:latin typeface="Courier"/>
                <a:cs typeface="Courier"/>
              </a:rPr>
              <a:t>Example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"/>
                <a:cs typeface="Courier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public </a:t>
            </a:r>
            <a:r>
              <a:rPr lang="en-US" sz="2000" kern="0" dirty="0">
                <a:latin typeface="Courier"/>
                <a:cs typeface="Courier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m1</a:t>
            </a:r>
            <a:r>
              <a:rPr lang="en-US" sz="2000" kern="0" dirty="0">
                <a:latin typeface="Courier"/>
                <a:cs typeface="Courier"/>
              </a:rPr>
              <a:t>(</a:t>
            </a:r>
            <a:r>
              <a:rPr lang="en-US" sz="2000" kern="0" dirty="0" err="1">
                <a:latin typeface="Courier"/>
                <a:cs typeface="Courier"/>
              </a:rPr>
              <a:t>int</a:t>
            </a: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pizza</a:t>
            </a:r>
            <a:r>
              <a:rPr lang="en-US" sz="2000" kern="0" dirty="0" smtClean="0">
                <a:latin typeface="Courier"/>
                <a:cs typeface="Courier"/>
              </a:rPr>
              <a:t>, </a:t>
            </a:r>
            <a:r>
              <a:rPr lang="en-US" sz="2000" kern="0" dirty="0" err="1">
                <a:latin typeface="Courier"/>
                <a:cs typeface="Courier"/>
              </a:rPr>
              <a:t>int</a:t>
            </a: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beer</a:t>
            </a:r>
            <a:r>
              <a:rPr lang="en-US" sz="2000" kern="0" dirty="0" smtClean="0">
                <a:latin typeface="Courier"/>
                <a:cs typeface="Courier"/>
              </a:rPr>
              <a:t>) </a:t>
            </a:r>
            <a:r>
              <a:rPr lang="en-US" sz="2000" kern="0" dirty="0">
                <a:latin typeface="Courier"/>
                <a:cs typeface="Courier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"/>
                <a:cs typeface="Courier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public </a:t>
            </a:r>
            <a:r>
              <a:rPr lang="en-US" sz="2000" kern="0" dirty="0">
                <a:latin typeface="Courier"/>
                <a:cs typeface="Courier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m2</a:t>
            </a:r>
            <a:r>
              <a:rPr lang="en-US" sz="2000" kern="0" dirty="0">
                <a:latin typeface="Courier"/>
                <a:cs typeface="Courier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e</a:t>
            </a:r>
            <a:r>
              <a:rPr lang="en-US" sz="2000" kern="0" dirty="0">
                <a:latin typeface="Courier"/>
                <a:cs typeface="Courier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s</a:t>
            </a:r>
            <a:r>
              <a:rPr lang="en-US" sz="2000" kern="0" dirty="0">
                <a:latin typeface="Courier"/>
                <a:cs typeface="Courier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"/>
                <a:cs typeface="Courier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535629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Interfaces provide no methods or fields</a:t>
            </a:r>
          </a:p>
          <a:p>
            <a:pPr lvl="1"/>
            <a:r>
              <a:rPr lang="en-US" dirty="0" smtClean="0"/>
              <a:t>So no questions of method/field duplication</a:t>
            </a:r>
          </a:p>
          <a:p>
            <a:r>
              <a:rPr lang="en-US" dirty="0"/>
              <a:t>What interfaces are for:</a:t>
            </a:r>
          </a:p>
          <a:p>
            <a:pPr lvl="1"/>
            <a:r>
              <a:rPr lang="en-US" dirty="0" smtClean="0"/>
              <a:t>“Caller can give any instance of any class implementing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So </a:t>
            </a:r>
            <a:r>
              <a:rPr lang="en-US" dirty="0" err="1" smtClean="0"/>
              <a:t>callee</a:t>
            </a:r>
            <a:r>
              <a:rPr lang="en-US" dirty="0" smtClean="0"/>
              <a:t> can call methods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regardless of class</a:t>
            </a:r>
          </a:p>
          <a:p>
            <a:endParaRPr lang="en-US" dirty="0"/>
          </a:p>
          <a:p>
            <a:r>
              <a:rPr lang="en-US" dirty="0" smtClean="0"/>
              <a:t>Interfaces have little use in a dynamically typed language</a:t>
            </a:r>
          </a:p>
          <a:p>
            <a:pPr lvl="1"/>
            <a:r>
              <a:rPr lang="en-US" dirty="0" smtClean="0"/>
              <a:t>Dynamic typing </a:t>
            </a:r>
            <a:r>
              <a:rPr lang="en-US" i="1" dirty="0" smtClean="0"/>
              <a:t>already</a:t>
            </a:r>
            <a:r>
              <a:rPr lang="en-US" dirty="0" smtClean="0"/>
              <a:t>  much more flexible, with trade-offs we studied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84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300" dirty="0">
                <a:solidFill>
                  <a:srgbClr val="ADB8AA"/>
                </a:solidFill>
              </a:rPr>
              <a:t>OOP versus Functional decomposition</a:t>
            </a:r>
          </a:p>
          <a:p>
            <a:pPr lvl="0"/>
            <a:r>
              <a:rPr lang="en-US" sz="3300" dirty="0"/>
              <a:t>Multi-inheritance and </a:t>
            </a:r>
            <a:r>
              <a:rPr lang="en-US" sz="3300" dirty="0" err="1"/>
              <a:t>Mixins</a:t>
            </a:r>
            <a:endParaRPr lang="en-US" sz="3300" dirty="0"/>
          </a:p>
          <a:p>
            <a:pPr lvl="1"/>
            <a:r>
              <a:rPr lang="en-US" sz="3300" dirty="0">
                <a:solidFill>
                  <a:srgbClr val="ADB8AA"/>
                </a:solidFill>
              </a:rPr>
              <a:t>multi-inheritance</a:t>
            </a:r>
          </a:p>
          <a:p>
            <a:pPr lvl="1"/>
            <a:r>
              <a:rPr lang="en-US" sz="3300" dirty="0" err="1">
                <a:solidFill>
                  <a:srgbClr val="ADB8AA"/>
                </a:solidFill>
              </a:rPr>
              <a:t>mixins</a:t>
            </a:r>
            <a:endParaRPr lang="en-US" sz="3300" dirty="0">
              <a:solidFill>
                <a:srgbClr val="ADB8AA"/>
              </a:solidFill>
            </a:endParaRPr>
          </a:p>
          <a:p>
            <a:pPr lvl="1"/>
            <a:r>
              <a:rPr lang="en-US" sz="3300" dirty="0" smtClean="0">
                <a:solidFill>
                  <a:srgbClr val="ADB8AA"/>
                </a:solidFill>
              </a:rPr>
              <a:t>interfaces</a:t>
            </a:r>
            <a:endParaRPr lang="en-US" sz="3300" dirty="0">
              <a:solidFill>
                <a:srgbClr val="ADB8AA"/>
              </a:solidFill>
            </a:endParaRPr>
          </a:p>
          <a:p>
            <a:pPr lvl="1"/>
            <a:r>
              <a:rPr lang="en-US" sz="3300" dirty="0"/>
              <a:t>abstract </a:t>
            </a:r>
            <a:r>
              <a:rPr lang="en-US" sz="3300" dirty="0" smtClean="0"/>
              <a:t>methods</a:t>
            </a:r>
            <a:endParaRPr lang="en-US" sz="3300" dirty="0"/>
          </a:p>
          <a:p>
            <a:pPr lvl="0"/>
            <a:r>
              <a:rPr lang="en-US" sz="3300" dirty="0">
                <a:solidFill>
                  <a:srgbClr val="ADB8AA"/>
                </a:solidFill>
              </a:rPr>
              <a:t>Subtyping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0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Answered in this segment: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does a statically typed OOP language need to support “required overriding”?</a:t>
            </a:r>
          </a:p>
          <a:p>
            <a:endParaRPr lang="en-US" dirty="0"/>
          </a:p>
          <a:p>
            <a:r>
              <a:rPr lang="en-US" dirty="0" smtClean="0"/>
              <a:t>How is this similar to higher-order functions?</a:t>
            </a:r>
          </a:p>
          <a:p>
            <a:endParaRPr lang="en-US" dirty="0"/>
          </a:p>
          <a:p>
            <a:r>
              <a:rPr lang="en-US" dirty="0"/>
              <a:t>Why does a language with multiple inheritance (e.g., C++) not need Java/C#-style interfaces?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[Explaining Java’s </a:t>
            </a:r>
            <a:r>
              <a:rPr lang="en-US" dirty="0" smtClean="0">
                <a:solidFill>
                  <a:schemeClr val="accent2"/>
                </a:solidFill>
              </a:rPr>
              <a:t>abstract methods</a:t>
            </a:r>
            <a:r>
              <a:rPr lang="en-US" dirty="0" smtClean="0"/>
              <a:t> / C++’s </a:t>
            </a:r>
            <a:r>
              <a:rPr lang="en-US" dirty="0" smtClean="0">
                <a:solidFill>
                  <a:schemeClr val="accent2"/>
                </a:solidFill>
              </a:rPr>
              <a:t>pure virtual methods</a:t>
            </a:r>
            <a:r>
              <a:rPr lang="en-US" dirty="0" smtClean="0"/>
              <a:t>]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84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will see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512" y="1946672"/>
            <a:ext cx="8626629" cy="4018359"/>
          </a:xfrm>
        </p:spPr>
        <p:txBody>
          <a:bodyPr/>
          <a:lstStyle/>
          <a:p>
            <a:pPr lvl="1"/>
            <a:r>
              <a:rPr lang="en-US" sz="2800" dirty="0"/>
              <a:t>These two forms of </a:t>
            </a:r>
            <a:r>
              <a:rPr lang="en-US" sz="2800" i="1" dirty="0"/>
              <a:t>decomposition</a:t>
            </a:r>
            <a:r>
              <a:rPr lang="en-US" sz="2800" dirty="0"/>
              <a:t> are </a:t>
            </a:r>
            <a:r>
              <a:rPr lang="en-US" sz="2800" dirty="0">
                <a:solidFill>
                  <a:schemeClr val="accent2"/>
                </a:solidFill>
              </a:rPr>
              <a:t>so exactly opposite</a:t>
            </a:r>
            <a:r>
              <a:rPr lang="en-US" sz="2800" dirty="0"/>
              <a:t> that they are two ways of looking at the same “matrix”</a:t>
            </a:r>
          </a:p>
          <a:p>
            <a:pPr lvl="1"/>
            <a:r>
              <a:rPr lang="en-US" sz="2800" dirty="0"/>
              <a:t>Which form is “better” is somewhat personal taste, but also depends on </a:t>
            </a:r>
            <a:r>
              <a:rPr lang="en-US" sz="2800" dirty="0">
                <a:solidFill>
                  <a:schemeClr val="accent2"/>
                </a:solidFill>
              </a:rPr>
              <a:t>how you expect to </a:t>
            </a:r>
            <a:r>
              <a:rPr lang="en-US" sz="2800" i="1" dirty="0">
                <a:solidFill>
                  <a:schemeClr val="accent2"/>
                </a:solidFill>
              </a:rPr>
              <a:t>change/extend software</a:t>
            </a:r>
            <a:endParaRPr lang="en-US" sz="2800" i="1" dirty="0"/>
          </a:p>
          <a:p>
            <a:pPr lvl="1"/>
            <a:r>
              <a:rPr lang="en-US" sz="2800" dirty="0"/>
              <a:t>For some operations over two (multiple) arguments, functions and pattern-matching are straightforward, but with OOP we can do it with </a:t>
            </a:r>
            <a:r>
              <a:rPr lang="en-US" sz="2800" i="1" dirty="0">
                <a:solidFill>
                  <a:schemeClr val="accent2"/>
                </a:solidFill>
              </a:rPr>
              <a:t>double dispatch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(multiple dispatch)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37105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1792"/>
            <a:ext cx="7772400" cy="344625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Often a class expects all subclasses to override some method(s)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Ruby approach:</a:t>
            </a:r>
          </a:p>
          <a:p>
            <a:pPr lvl="1"/>
            <a:r>
              <a:rPr lang="en-US" dirty="0" smtClean="0"/>
              <a:t>Do not define must-override methods in superclass</a:t>
            </a:r>
          </a:p>
          <a:p>
            <a:pPr lvl="1"/>
            <a:r>
              <a:rPr lang="en-US" dirty="0" smtClean="0"/>
              <a:t>Subclasses can add it</a:t>
            </a:r>
          </a:p>
          <a:p>
            <a:pPr lvl="1"/>
            <a:r>
              <a:rPr lang="en-US" dirty="0" smtClean="0"/>
              <a:t>Creating instance of superclass can cause method-missing errors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591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dirty="0" smtClean="0"/>
              <a:t>In Java/C#/C++, prior approach fails type-checking</a:t>
            </a:r>
          </a:p>
          <a:p>
            <a:pPr lvl="1"/>
            <a:r>
              <a:rPr lang="en-US" dirty="0" smtClean="0"/>
              <a:t>No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superclass</a:t>
            </a:r>
          </a:p>
          <a:p>
            <a:pPr lvl="1"/>
            <a:r>
              <a:rPr lang="en-US" dirty="0" smtClean="0"/>
              <a:t>One solution: provide error-causing implementation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Better: Use static checking to prevent this error…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1286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2798766"/>
          </a:xfrm>
        </p:spPr>
        <p:txBody>
          <a:bodyPr/>
          <a:lstStyle/>
          <a:p>
            <a:r>
              <a:rPr lang="en-US" dirty="0" smtClean="0"/>
              <a:t>Java/C#/C++ let superclass give signature (type) of method subclasses should provide</a:t>
            </a:r>
          </a:p>
          <a:p>
            <a:pPr lvl="1"/>
            <a:r>
              <a:rPr lang="en-US" dirty="0" smtClean="0"/>
              <a:t>Called </a:t>
            </a:r>
            <a:r>
              <a:rPr lang="en-US" i="1" dirty="0" smtClean="0"/>
              <a:t>abstract methods</a:t>
            </a:r>
            <a:r>
              <a:rPr lang="en-US" dirty="0" smtClean="0"/>
              <a:t> or </a:t>
            </a:r>
            <a:r>
              <a:rPr lang="en-US" i="1" dirty="0" smtClean="0"/>
              <a:t>pure virtual methods</a:t>
            </a:r>
          </a:p>
          <a:p>
            <a:pPr lvl="1"/>
            <a:r>
              <a:rPr lang="en-US" dirty="0" smtClean="0"/>
              <a:t>Cannot creates instances of classes with such methods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411480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A </a:t>
            </a:r>
            <a:r>
              <a:rPr lang="en-US" sz="2000" kern="0" dirty="0" smtClean="0">
                <a:latin typeface="Courier"/>
                <a:cs typeface="Courier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m1</a:t>
            </a:r>
            <a:r>
              <a:rPr lang="en-US" sz="2000" kern="0" dirty="0" smtClean="0">
                <a:latin typeface="Courier"/>
                <a:cs typeface="Courier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2000" kern="0" dirty="0" smtClean="0">
                <a:latin typeface="Courier"/>
                <a:cs typeface="Courier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"/>
                <a:cs typeface="Courier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abstract </a:t>
            </a:r>
            <a:r>
              <a:rPr lang="en-US" sz="2000" kern="0" dirty="0" smtClean="0">
                <a:latin typeface="Courier"/>
                <a:cs typeface="Courier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m2</a:t>
            </a:r>
            <a:r>
              <a:rPr lang="en-US" sz="2000" kern="0" dirty="0" smtClean="0">
                <a:latin typeface="Courier"/>
                <a:cs typeface="Courier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2000" kern="0" dirty="0" smtClean="0">
                <a:latin typeface="Courier"/>
                <a:cs typeface="Courier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"/>
                <a:cs typeface="Courier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"/>
                <a:cs typeface="Courier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A </a:t>
            </a:r>
            <a:r>
              <a:rPr lang="en-US" sz="2000" kern="0" dirty="0" smtClean="0">
                <a:latin typeface="Courier"/>
                <a:cs typeface="Courier"/>
              </a:rPr>
              <a:t>{</a:t>
            </a:r>
            <a:endParaRPr lang="en-US" sz="2000" kern="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</a:t>
            </a:r>
            <a:r>
              <a:rPr lang="en-US" sz="2000" kern="0" dirty="0" smtClean="0">
                <a:latin typeface="Courier"/>
                <a:cs typeface="Courier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m2</a:t>
            </a:r>
            <a:r>
              <a:rPr lang="en-US" sz="2000" kern="0" dirty="0">
                <a:latin typeface="Courier"/>
                <a:cs typeface="Courier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2000" kern="0" dirty="0" smtClean="0">
                <a:latin typeface="Courier"/>
                <a:cs typeface="Courier"/>
              </a:rPr>
              <a:t>) </a:t>
            </a:r>
            <a:r>
              <a:rPr lang="en-US" sz="2000" kern="0" dirty="0">
                <a:latin typeface="Courier"/>
                <a:cs typeface="Courier"/>
              </a:rPr>
              <a:t>{ </a:t>
            </a:r>
            <a:r>
              <a:rPr lang="en-US" sz="2000" kern="0" dirty="0" smtClean="0">
                <a:latin typeface="Courier"/>
                <a:cs typeface="Courier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"/>
                <a:cs typeface="Courier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126330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code to other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810000"/>
          </a:xfrm>
        </p:spPr>
        <p:txBody>
          <a:bodyPr/>
          <a:lstStyle/>
          <a:p>
            <a:r>
              <a:rPr lang="en-US" dirty="0" smtClean="0"/>
              <a:t>Abstract methods and dynamic dispatch:</a:t>
            </a:r>
          </a:p>
          <a:p>
            <a:pPr marL="187517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87517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sz="500" dirty="0" smtClean="0"/>
          </a:p>
          <a:p>
            <a:r>
              <a:rPr lang="en-US" dirty="0" smtClean="0"/>
              <a:t>Higher-order functions: An FP way to have caller “pass code” to </a:t>
            </a:r>
            <a:r>
              <a:rPr lang="en-US" dirty="0" err="1" smtClean="0"/>
              <a:t>callee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38400" y="2033530"/>
            <a:ext cx="44958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abstract class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A </a:t>
            </a:r>
            <a:r>
              <a:rPr lang="en-US" sz="2000" kern="0" dirty="0" smtClean="0">
                <a:latin typeface="Courier"/>
                <a:cs typeface="Courier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 T1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m1</a:t>
            </a:r>
            <a:r>
              <a:rPr lang="en-US" sz="2000" kern="0" dirty="0" smtClean="0">
                <a:latin typeface="Courier"/>
                <a:cs typeface="Courier"/>
              </a:rPr>
              <a:t>(T2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2000" kern="0" dirty="0" smtClean="0">
                <a:latin typeface="Courier"/>
                <a:cs typeface="Courier"/>
              </a:rPr>
              <a:t>) { … m2(e); …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"/>
                <a:cs typeface="Courier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abstract </a:t>
            </a:r>
            <a:r>
              <a:rPr lang="en-US" sz="2000" kern="0" dirty="0" smtClean="0">
                <a:latin typeface="Courier"/>
                <a:cs typeface="Courier"/>
              </a:rPr>
              <a:t>T3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m2</a:t>
            </a:r>
            <a:r>
              <a:rPr lang="en-US" sz="2000" kern="0" dirty="0" smtClean="0">
                <a:latin typeface="Courier"/>
                <a:cs typeface="Courier"/>
              </a:rPr>
              <a:t>(T4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2000" kern="0" dirty="0" smtClean="0">
                <a:latin typeface="Courier"/>
                <a:cs typeface="Courier"/>
              </a:rPr>
              <a:t>)</a:t>
            </a:r>
            <a:r>
              <a:rPr lang="en-US" sz="2000" kern="0" dirty="0" smtClean="0">
                <a:solidFill>
                  <a:srgbClr val="FF0000"/>
                </a:solidFill>
                <a:latin typeface="Courier"/>
                <a:cs typeface="Courier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"/>
                <a:cs typeface="Courier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extends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A </a:t>
            </a:r>
            <a:r>
              <a:rPr lang="en-US" sz="2000" kern="0" dirty="0" smtClean="0">
                <a:latin typeface="Courier"/>
                <a:cs typeface="Courier"/>
              </a:rPr>
              <a:t>{</a:t>
            </a:r>
            <a:endParaRPr lang="en-US" sz="2000" kern="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</a:t>
            </a:r>
            <a:r>
              <a:rPr lang="en-US" sz="2000" kern="0" dirty="0" smtClean="0">
                <a:latin typeface="Courier"/>
                <a:cs typeface="Courier"/>
              </a:rPr>
              <a:t>T3 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m2</a:t>
            </a:r>
            <a:r>
              <a:rPr lang="en-US" sz="2000" kern="0" dirty="0">
                <a:latin typeface="Courier"/>
                <a:cs typeface="Courier"/>
              </a:rPr>
              <a:t>(T4 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2000" kern="0" dirty="0" smtClean="0">
                <a:latin typeface="Courier"/>
                <a:cs typeface="Courier"/>
              </a:rPr>
              <a:t>) </a:t>
            </a:r>
            <a:r>
              <a:rPr lang="en-US" sz="2000" kern="0" dirty="0">
                <a:latin typeface="Courier"/>
                <a:cs typeface="Courier"/>
              </a:rPr>
              <a:t>{ </a:t>
            </a:r>
            <a:r>
              <a:rPr lang="en-US" sz="2000" kern="0" dirty="0" smtClean="0">
                <a:latin typeface="Courier"/>
                <a:cs typeface="Courier"/>
              </a:rPr>
              <a:t>… }</a:t>
            </a:r>
            <a:endParaRPr lang="en-US" sz="2000" kern="0" dirty="0">
              <a:solidFill>
                <a:srgbClr val="FF0000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"/>
                <a:cs typeface="Courier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"/>
              <a:cs typeface="Courier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5421654"/>
            <a:ext cx="44958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f </a:t>
            </a:r>
            <a:r>
              <a:rPr lang="en-US" sz="2000" kern="0" dirty="0" smtClean="0">
                <a:latin typeface="Courier"/>
                <a:cs typeface="Courier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g</a:t>
            </a:r>
            <a:r>
              <a:rPr lang="en-US" sz="2000" kern="0" dirty="0" err="1" smtClean="0">
                <a:latin typeface="Courier"/>
                <a:cs typeface="Courier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2000" kern="0" dirty="0" smtClean="0">
                <a:latin typeface="Courier"/>
                <a:cs typeface="Courier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000" kern="0" dirty="0" smtClean="0">
                <a:latin typeface="Courier"/>
                <a:cs typeface="Courier"/>
              </a:rPr>
              <a:t>… g e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h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000" kern="0" dirty="0" smtClean="0">
                <a:latin typeface="Courier"/>
                <a:cs typeface="Courier"/>
              </a:rPr>
              <a:t>… f((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fn</a:t>
            </a:r>
            <a:r>
              <a:rPr lang="en-US" sz="2000" kern="0" dirty="0" smtClean="0">
                <a:latin typeface="Courier"/>
                <a:cs typeface="Courier"/>
              </a:rPr>
              <a:t> 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=&gt;</a:t>
            </a:r>
            <a:r>
              <a:rPr lang="en-US" sz="2000" kern="0" dirty="0" smtClean="0">
                <a:latin typeface="Courier"/>
                <a:cs typeface="Courier"/>
              </a:rPr>
              <a:t> …),…)</a:t>
            </a:r>
            <a:endParaRPr lang="en-US" sz="2000" kern="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69743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interfaces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multiple inheritance and abstract methods, you do not also need interfaces</a:t>
            </a:r>
          </a:p>
          <a:p>
            <a:endParaRPr lang="en-US" dirty="0"/>
          </a:p>
          <a:p>
            <a:r>
              <a:rPr lang="en-US" dirty="0" smtClean="0"/>
              <a:t>Replace each interface with a class with all abstract methods</a:t>
            </a:r>
          </a:p>
          <a:p>
            <a:endParaRPr lang="en-US" dirty="0"/>
          </a:p>
          <a:p>
            <a:r>
              <a:rPr lang="en-US" dirty="0" smtClean="0"/>
              <a:t>Replace each “implements interface” with another superclass</a:t>
            </a:r>
          </a:p>
          <a:p>
            <a:pPr marL="187517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So:  Expect to see interfaces only in statically typed OOP without multiple inheritance</a:t>
            </a:r>
          </a:p>
          <a:p>
            <a:pPr lvl="1"/>
            <a:r>
              <a:rPr lang="en-US" dirty="0" smtClean="0"/>
              <a:t>Not Ruby</a:t>
            </a:r>
          </a:p>
          <a:p>
            <a:pPr lvl="1"/>
            <a:r>
              <a:rPr lang="en-US" dirty="0" smtClean="0"/>
              <a:t>Not 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568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076" y="1808820"/>
            <a:ext cx="7942114" cy="4252973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3300" dirty="0">
                <a:solidFill>
                  <a:srgbClr val="ADB8AA"/>
                </a:solidFill>
              </a:rPr>
              <a:t>OOP versus Functional decomposition</a:t>
            </a:r>
          </a:p>
          <a:p>
            <a:pPr lvl="0">
              <a:lnSpc>
                <a:spcPct val="150000"/>
              </a:lnSpc>
            </a:pPr>
            <a:r>
              <a:rPr lang="en-US" sz="3300" dirty="0">
                <a:solidFill>
                  <a:srgbClr val="ADB8AA"/>
                </a:solidFill>
              </a:rPr>
              <a:t>Multi-inheritance and </a:t>
            </a:r>
            <a:r>
              <a:rPr lang="en-US" sz="3300" dirty="0" err="1">
                <a:solidFill>
                  <a:srgbClr val="ADB8AA"/>
                </a:solidFill>
              </a:rPr>
              <a:t>Mixins</a:t>
            </a:r>
            <a:endParaRPr lang="en-US" sz="3300" dirty="0">
              <a:solidFill>
                <a:srgbClr val="ADB8AA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3300" dirty="0" smtClean="0"/>
              <a:t>Subtyping</a:t>
            </a:r>
          </a:p>
          <a:p>
            <a:pPr lvl="1">
              <a:lnSpc>
                <a:spcPct val="150000"/>
              </a:lnSpc>
            </a:pPr>
            <a:r>
              <a:rPr lang="en-US" sz="3300" dirty="0" smtClean="0"/>
              <a:t>Records: a tiny language</a:t>
            </a:r>
          </a:p>
          <a:p>
            <a:pPr lvl="1">
              <a:lnSpc>
                <a:spcPct val="150000"/>
              </a:lnSpc>
            </a:pPr>
            <a:r>
              <a:rPr lang="en-US" sz="3300" dirty="0" smtClean="0"/>
              <a:t>functions subtyping</a:t>
            </a:r>
          </a:p>
          <a:p>
            <a:pPr lvl="1">
              <a:lnSpc>
                <a:spcPct val="150000"/>
              </a:lnSpc>
            </a:pPr>
            <a:r>
              <a:rPr lang="en-US" sz="3300" dirty="0" smtClean="0"/>
              <a:t>OOP subtyping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32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major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few segments from now: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/>
              <a:t>How does subtyping relate to types for OOP?</a:t>
            </a:r>
          </a:p>
          <a:p>
            <a:pPr lvl="1"/>
            <a:r>
              <a:rPr lang="en-US" dirty="0" smtClean="0"/>
              <a:t>Brief sketch only</a:t>
            </a:r>
          </a:p>
          <a:p>
            <a:endParaRPr lang="en-US" sz="1200" dirty="0"/>
          </a:p>
          <a:p>
            <a:r>
              <a:rPr lang="en-US" dirty="0" smtClean="0"/>
              <a:t>What are the relative strengths of subtyping and generics?</a:t>
            </a:r>
          </a:p>
          <a:p>
            <a:endParaRPr lang="en-US" sz="1200" dirty="0"/>
          </a:p>
          <a:p>
            <a:r>
              <a:rPr lang="en-US" dirty="0" smtClean="0"/>
              <a:t>How can subtyping and generics combine synergistically?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89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Simula</a:t>
            </a:r>
            <a:r>
              <a:rPr lang="en-US" dirty="0"/>
              <a:t> (Dahl and </a:t>
            </a:r>
            <a:r>
              <a:rPr lang="en-US" dirty="0" err="1"/>
              <a:t>Nygaard</a:t>
            </a:r>
            <a:r>
              <a:rPr lang="en-US" dirty="0"/>
              <a:t>, 1962-7)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First language with subtyping and inheritance</a:t>
            </a:r>
          </a:p>
          <a:p>
            <a:pPr>
              <a:lnSpc>
                <a:spcPct val="150000"/>
              </a:lnSpc>
            </a:pPr>
            <a:r>
              <a:rPr lang="en-US" dirty="0"/>
              <a:t>CLU (</a:t>
            </a:r>
            <a:r>
              <a:rPr lang="en-US" dirty="0" err="1"/>
              <a:t>Liskov</a:t>
            </a:r>
            <a:r>
              <a:rPr lang="en-US" dirty="0"/>
              <a:t> et. al., 1970s)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First language with good support for data abstraction (but no subtyping or inheritance)</a:t>
            </a:r>
          </a:p>
          <a:p>
            <a:pPr>
              <a:lnSpc>
                <a:spcPct val="150000"/>
              </a:lnSpc>
            </a:pPr>
            <a:r>
              <a:rPr lang="en-US" dirty="0"/>
              <a:t>Smalltalk (Kay et. al., 1970s)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First successful language and programming system to support subtyping and </a:t>
            </a:r>
            <a:r>
              <a:rPr lang="en-US" dirty="0" smtClean="0"/>
              <a:t>inheritance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497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tiny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772400" cy="44958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Can cover most core subtyping ideas by just considering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     </a:t>
            </a:r>
            <a:r>
              <a:rPr lang="en-US" i="1" dirty="0" smtClean="0">
                <a:solidFill>
                  <a:schemeClr val="accent2"/>
                </a:solidFill>
              </a:rPr>
              <a:t>records with mutable fields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Will make up our own syntax</a:t>
            </a:r>
          </a:p>
          <a:p>
            <a:pPr lvl="1"/>
            <a:r>
              <a:rPr lang="en-US" dirty="0" smtClean="0"/>
              <a:t>ML has records, but no subtyping or field-mutation</a:t>
            </a:r>
          </a:p>
          <a:p>
            <a:pPr lvl="1"/>
            <a:r>
              <a:rPr lang="en-US" dirty="0" smtClean="0"/>
              <a:t>Racket and Ruby have no type system</a:t>
            </a:r>
          </a:p>
          <a:p>
            <a:pPr lvl="1"/>
            <a:r>
              <a:rPr lang="en-US" dirty="0" smtClean="0"/>
              <a:t>Java uses class/interface names and rarely fits on a slide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5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Records: syntax and semantics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068" y="1650252"/>
            <a:ext cx="9235346" cy="428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68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expression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2819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Well-known and compelling example of a common </a:t>
            </a:r>
            <a:r>
              <a:rPr lang="en-US" sz="2800" i="1" dirty="0" smtClean="0"/>
              <a:t>pattern</a:t>
            </a:r>
            <a:r>
              <a:rPr lang="en-US" sz="2800" dirty="0" smtClean="0"/>
              <a:t>:</a:t>
            </a:r>
          </a:p>
          <a:p>
            <a:pPr lvl="1"/>
            <a:r>
              <a:rPr lang="en-US" sz="2800" dirty="0" smtClean="0">
                <a:solidFill>
                  <a:schemeClr val="accent2"/>
                </a:solidFill>
              </a:rPr>
              <a:t>Expressions</a:t>
            </a:r>
            <a:r>
              <a:rPr lang="en-US" sz="2800" dirty="0" smtClean="0"/>
              <a:t> for a small language</a:t>
            </a:r>
          </a:p>
          <a:p>
            <a:pPr lvl="1"/>
            <a:r>
              <a:rPr lang="en-US" sz="2800" dirty="0" smtClean="0"/>
              <a:t>Different </a:t>
            </a:r>
            <a:r>
              <a:rPr lang="en-US" sz="2800" dirty="0" smtClean="0">
                <a:solidFill>
                  <a:schemeClr val="accent2"/>
                </a:solidFill>
              </a:rPr>
              <a:t>variants</a:t>
            </a:r>
            <a:r>
              <a:rPr lang="en-US" sz="2800" dirty="0" smtClean="0"/>
              <a:t> of expressions: </a:t>
            </a:r>
            <a:r>
              <a:rPr lang="en-US" sz="2800" dirty="0" err="1" smtClean="0"/>
              <a:t>ints</a:t>
            </a:r>
            <a:r>
              <a:rPr lang="en-US" sz="2800" dirty="0" smtClean="0"/>
              <a:t>, additions, negations, …</a:t>
            </a:r>
          </a:p>
          <a:p>
            <a:pPr lvl="1"/>
            <a:r>
              <a:rPr lang="en-US" sz="2800" dirty="0" smtClean="0"/>
              <a:t>Different </a:t>
            </a:r>
            <a:r>
              <a:rPr lang="en-US" sz="2800" dirty="0" smtClean="0">
                <a:solidFill>
                  <a:schemeClr val="accent2"/>
                </a:solidFill>
              </a:rPr>
              <a:t>operations</a:t>
            </a:r>
            <a:r>
              <a:rPr lang="en-US" sz="2800" dirty="0" smtClean="0"/>
              <a:t> to perform: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eval</a:t>
            </a:r>
            <a:r>
              <a:rPr lang="en-US" sz="2800" dirty="0" smtClean="0"/>
              <a:t>,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800" dirty="0" smtClean="0"/>
              <a:t>,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hasZero</a:t>
            </a:r>
            <a:r>
              <a:rPr lang="en-US" sz="2800" dirty="0" smtClean="0"/>
              <a:t>, …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591662"/>
              </p:ext>
            </p:extLst>
          </p:nvPr>
        </p:nvGraphicFramePr>
        <p:xfrm>
          <a:off x="1766256" y="4731454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4869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safe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52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evaluation rules and typing rules prevent ever trying to access a field of a record that does not exist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 program </a:t>
            </a:r>
            <a:r>
              <a:rPr lang="en-US" dirty="0"/>
              <a:t>that </a:t>
            </a:r>
            <a:r>
              <a:rPr lang="en-US" dirty="0" smtClean="0"/>
              <a:t>type-checks (in a made-up language):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574801"/>
            <a:ext cx="7086600" cy="1752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p</a:t>
            </a:r>
            <a:r>
              <a:rPr lang="en-US" sz="2000" dirty="0" smtClean="0">
                <a:latin typeface="Courier"/>
                <a:cs typeface="Courier"/>
              </a:rPr>
              <a:t>:{</a:t>
            </a:r>
            <a:r>
              <a:rPr lang="en-US" sz="2000" dirty="0" err="1" smtClean="0">
                <a:latin typeface="Courier"/>
                <a:cs typeface="Courier"/>
              </a:rPr>
              <a:t>x:real,y:real</a:t>
            </a:r>
            <a:r>
              <a:rPr lang="en-US" sz="2000" dirty="0" smtClean="0">
                <a:latin typeface="Courier"/>
                <a:cs typeface="Courier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"/>
                <a:cs typeface="Courier"/>
              </a:rPr>
              <a:t>  </a:t>
            </a:r>
            <a:r>
              <a:rPr lang="en-US" sz="2000" kern="0" dirty="0" err="1" smtClean="0">
                <a:latin typeface="Courier"/>
                <a:cs typeface="Courier"/>
              </a:rPr>
              <a:t>Math.sqrt</a:t>
            </a:r>
            <a:r>
              <a:rPr lang="en-US" sz="2000" kern="0" dirty="0" smtClean="0">
                <a:latin typeface="Courier"/>
                <a:cs typeface="Courier"/>
              </a:rPr>
              <a:t>(</a:t>
            </a:r>
            <a:r>
              <a:rPr lang="en-US" sz="2000" kern="0" dirty="0" err="1" smtClean="0">
                <a:latin typeface="Courier"/>
                <a:cs typeface="Courier"/>
              </a:rPr>
              <a:t>p.x</a:t>
            </a:r>
            <a:r>
              <a:rPr lang="en-US" sz="2000" kern="0" dirty="0" smtClean="0">
                <a:latin typeface="Courier"/>
                <a:cs typeface="Courier"/>
              </a:rPr>
              <a:t>*</a:t>
            </a:r>
            <a:r>
              <a:rPr lang="en-US" sz="2000" kern="0" dirty="0" err="1" smtClean="0">
                <a:latin typeface="Courier"/>
                <a:cs typeface="Courier"/>
              </a:rPr>
              <a:t>p.x</a:t>
            </a:r>
            <a:r>
              <a:rPr lang="en-US" sz="2000" kern="0" dirty="0" smtClean="0">
                <a:latin typeface="Courier"/>
                <a:cs typeface="Courier"/>
              </a:rPr>
              <a:t> + </a:t>
            </a:r>
            <a:r>
              <a:rPr lang="en-US" sz="2000" kern="0" dirty="0" err="1" smtClean="0">
                <a:latin typeface="Courier"/>
                <a:cs typeface="Courier"/>
              </a:rPr>
              <a:t>p.y</a:t>
            </a:r>
            <a:r>
              <a:rPr lang="en-US" sz="2000" kern="0" dirty="0" smtClean="0">
                <a:latin typeface="Courier"/>
                <a:cs typeface="Courier"/>
              </a:rPr>
              <a:t>*</a:t>
            </a:r>
            <a:r>
              <a:rPr lang="en-US" sz="2000" kern="0" dirty="0" err="1" smtClean="0">
                <a:latin typeface="Courier"/>
                <a:cs typeface="Courier"/>
              </a:rPr>
              <a:t>p.y</a:t>
            </a:r>
            <a:r>
              <a:rPr lang="en-US" sz="2000" kern="0" dirty="0" smtClean="0">
                <a:latin typeface="Courier"/>
                <a:cs typeface="Courier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pythag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: {</a:t>
            </a:r>
            <a:r>
              <a:rPr lang="en-US" sz="2000" dirty="0" err="1">
                <a:latin typeface="Courier"/>
                <a:cs typeface="Courier"/>
              </a:rPr>
              <a:t>x:real,y:real</a:t>
            </a:r>
            <a:r>
              <a:rPr lang="en-US" sz="2000" dirty="0" smtClean="0">
                <a:latin typeface="Courier"/>
                <a:cs typeface="Courier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000" dirty="0" smtClean="0">
                <a:latin typeface="Courier"/>
                <a:cs typeface="Courier"/>
              </a:rPr>
              <a:t>{x=3.0, y=4.0}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five </a:t>
            </a:r>
            <a:r>
              <a:rPr lang="en-US" sz="2000" dirty="0" smtClean="0">
                <a:latin typeface="Courier"/>
                <a:cs typeface="Courier"/>
              </a:rPr>
              <a:t>: real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000" dirty="0" err="1" smtClean="0">
                <a:latin typeface="Courier"/>
                <a:cs typeface="Courier"/>
              </a:rPr>
              <a:t>distToOrigin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pythag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endParaRPr lang="en-US" sz="200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503522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969" y="1946672"/>
            <a:ext cx="7358063" cy="118022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 according to our typing rules, this program does not type-check</a:t>
            </a:r>
          </a:p>
          <a:p>
            <a:pPr lvl="1"/>
            <a:r>
              <a:rPr lang="en-US" dirty="0" smtClean="0"/>
              <a:t>It does nothing wrong and seems worth supporting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841291"/>
            <a:ext cx="63246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p</a:t>
            </a:r>
            <a:r>
              <a:rPr lang="en-US" sz="2000" dirty="0" smtClean="0">
                <a:latin typeface="Courier"/>
                <a:cs typeface="Courier"/>
              </a:rPr>
              <a:t>:{</a:t>
            </a:r>
            <a:r>
              <a:rPr lang="en-US" sz="2000" dirty="0" err="1" smtClean="0">
                <a:latin typeface="Courier"/>
                <a:cs typeface="Courier"/>
              </a:rPr>
              <a:t>x:real,y:real</a:t>
            </a:r>
            <a:r>
              <a:rPr lang="en-US" sz="2000" dirty="0" smtClean="0">
                <a:latin typeface="Courier"/>
                <a:cs typeface="Courier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"/>
                <a:cs typeface="Courier"/>
              </a:rPr>
              <a:t>  </a:t>
            </a:r>
            <a:r>
              <a:rPr lang="en-US" sz="2000" kern="0" dirty="0" err="1" smtClean="0">
                <a:latin typeface="Courier"/>
                <a:cs typeface="Courier"/>
              </a:rPr>
              <a:t>Math.sqrt</a:t>
            </a:r>
            <a:r>
              <a:rPr lang="en-US" sz="2000" kern="0" dirty="0" smtClean="0">
                <a:latin typeface="Courier"/>
                <a:cs typeface="Courier"/>
              </a:rPr>
              <a:t>(</a:t>
            </a:r>
            <a:r>
              <a:rPr lang="en-US" sz="2000" kern="0" dirty="0" err="1" smtClean="0">
                <a:latin typeface="Courier"/>
                <a:cs typeface="Courier"/>
              </a:rPr>
              <a:t>p.x</a:t>
            </a:r>
            <a:r>
              <a:rPr lang="en-US" sz="2000" kern="0" dirty="0" smtClean="0">
                <a:latin typeface="Courier"/>
                <a:cs typeface="Courier"/>
              </a:rPr>
              <a:t>*</a:t>
            </a:r>
            <a:r>
              <a:rPr lang="en-US" sz="2000" kern="0" dirty="0" err="1" smtClean="0">
                <a:latin typeface="Courier"/>
                <a:cs typeface="Courier"/>
              </a:rPr>
              <a:t>p.x</a:t>
            </a:r>
            <a:r>
              <a:rPr lang="en-US" sz="2000" kern="0" dirty="0" smtClean="0">
                <a:latin typeface="Courier"/>
                <a:cs typeface="Courier"/>
              </a:rPr>
              <a:t> + </a:t>
            </a:r>
            <a:r>
              <a:rPr lang="en-US" sz="2000" kern="0" dirty="0" err="1" smtClean="0">
                <a:latin typeface="Courier"/>
                <a:cs typeface="Courier"/>
              </a:rPr>
              <a:t>p.y</a:t>
            </a:r>
            <a:r>
              <a:rPr lang="en-US" sz="2000" kern="0" dirty="0" smtClean="0">
                <a:latin typeface="Courier"/>
                <a:cs typeface="Courier"/>
              </a:rPr>
              <a:t>*</a:t>
            </a:r>
            <a:r>
              <a:rPr lang="en-US" sz="2000" kern="0" dirty="0" err="1" smtClean="0">
                <a:latin typeface="Courier"/>
                <a:cs typeface="Courier"/>
              </a:rPr>
              <a:t>p.y</a:t>
            </a:r>
            <a:r>
              <a:rPr lang="en-US" sz="2000" kern="0" dirty="0" smtClean="0">
                <a:latin typeface="Courier"/>
                <a:cs typeface="Courier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c </a:t>
            </a:r>
            <a:r>
              <a:rPr lang="en-US" sz="2000" dirty="0" smtClean="0">
                <a:latin typeface="Courier"/>
                <a:cs typeface="Courier"/>
              </a:rPr>
              <a:t>: {</a:t>
            </a:r>
            <a:r>
              <a:rPr lang="en-US" sz="2000" dirty="0" err="1" smtClean="0">
                <a:latin typeface="Courier"/>
                <a:cs typeface="Courier"/>
              </a:rPr>
              <a:t>x:real,y:real,color:string</a:t>
            </a:r>
            <a:r>
              <a:rPr lang="en-US" sz="2000" dirty="0" smtClean="0">
                <a:latin typeface="Courier"/>
                <a:cs typeface="Courier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</a:t>
            </a:r>
            <a:r>
              <a:rPr lang="en-US" sz="2000" dirty="0" smtClean="0">
                <a:latin typeface="Courier"/>
                <a:cs typeface="Courier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five </a:t>
            </a:r>
            <a:r>
              <a:rPr lang="en-US" sz="2000" dirty="0" smtClean="0">
                <a:latin typeface="Courier"/>
                <a:cs typeface="Courier"/>
              </a:rPr>
              <a:t>: real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000" dirty="0" err="1" smtClean="0">
                <a:latin typeface="Courier"/>
                <a:cs typeface="Courier"/>
              </a:rPr>
              <a:t>distToOrigin</a:t>
            </a:r>
            <a:r>
              <a:rPr lang="en-US" sz="2000" dirty="0" smtClean="0">
                <a:latin typeface="Courier"/>
                <a:cs typeface="Courier"/>
              </a:rPr>
              <a:t>(c)</a:t>
            </a:r>
            <a:endParaRPr lang="en-US" sz="200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09321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idea: allow extra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969" y="1570274"/>
            <a:ext cx="7358063" cy="208732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Natural idea: If an expression has type 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f1:t1, f2:t2, …,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fn:tn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smtClean="0"/>
              <a:t>Then it can </a:t>
            </a:r>
            <a:r>
              <a:rPr lang="en-US" i="1" dirty="0" smtClean="0"/>
              <a:t>also</a:t>
            </a:r>
            <a:r>
              <a:rPr lang="en-US" dirty="0" smtClean="0"/>
              <a:t> have a type with some fields removed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657601"/>
            <a:ext cx="65532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p</a:t>
            </a:r>
            <a:r>
              <a:rPr lang="en-US" sz="2000" dirty="0" smtClean="0">
                <a:latin typeface="Courier"/>
                <a:cs typeface="Courier"/>
              </a:rPr>
              <a:t>:{</a:t>
            </a:r>
            <a:r>
              <a:rPr lang="en-US" sz="2000" dirty="0" err="1" smtClean="0">
                <a:latin typeface="Courier"/>
                <a:cs typeface="Courier"/>
              </a:rPr>
              <a:t>x:real,y:real</a:t>
            </a:r>
            <a:r>
              <a:rPr lang="en-US" sz="2000" dirty="0" smtClean="0">
                <a:latin typeface="Courier"/>
                <a:cs typeface="Courier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makePurple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"/>
                <a:cs typeface="Courier"/>
              </a:rPr>
              <a:t>p</a:t>
            </a:r>
            <a:r>
              <a:rPr lang="en-US" sz="2000" dirty="0" smtClean="0">
                <a:latin typeface="Courier"/>
                <a:cs typeface="Courier"/>
              </a:rPr>
              <a:t>:{</a:t>
            </a:r>
            <a:r>
              <a:rPr lang="en-US" sz="2000" dirty="0" err="1" smtClean="0">
                <a:latin typeface="Courier"/>
                <a:cs typeface="Courier"/>
              </a:rPr>
              <a:t>color:string</a:t>
            </a:r>
            <a:r>
              <a:rPr lang="en-US" sz="2000" dirty="0" smtClean="0">
                <a:latin typeface="Courier"/>
                <a:cs typeface="Courier"/>
              </a:rPr>
              <a:t>})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c </a:t>
            </a:r>
            <a:r>
              <a:rPr lang="en-US" sz="2000" dirty="0" smtClean="0">
                <a:latin typeface="Courier"/>
                <a:cs typeface="Courier"/>
              </a:rPr>
              <a:t>:{</a:t>
            </a:r>
            <a:r>
              <a:rPr lang="en-US" sz="2000" dirty="0" err="1" smtClean="0">
                <a:latin typeface="Courier"/>
                <a:cs typeface="Courier"/>
              </a:rPr>
              <a:t>x:real,y:real,color:string</a:t>
            </a:r>
            <a:r>
              <a:rPr lang="en-US" sz="2000" dirty="0" smtClean="0">
                <a:latin typeface="Courier"/>
                <a:cs typeface="Courier"/>
              </a:rPr>
              <a:t>}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</a:t>
            </a:r>
            <a:r>
              <a:rPr lang="en-US" sz="2000" dirty="0" smtClean="0">
                <a:latin typeface="Courier"/>
                <a:cs typeface="Courier"/>
              </a:rPr>
              <a:t>{x=3.0, y=4.0,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_ =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distToOrigin</a:t>
            </a:r>
            <a:r>
              <a:rPr lang="en-US" sz="2000" dirty="0" smtClean="0">
                <a:latin typeface="Courier"/>
                <a:cs typeface="Courier"/>
              </a:rPr>
              <a:t>(c)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000" dirty="0" smtClean="0">
                <a:latin typeface="Courier"/>
                <a:cs typeface="Courier"/>
              </a:rPr>
              <a:t> _ = </a:t>
            </a:r>
            <a:r>
              <a:rPr lang="en-US" sz="2000" dirty="0" err="1" smtClean="0">
                <a:latin typeface="Courier"/>
                <a:cs typeface="Courier"/>
              </a:rPr>
              <a:t>makePurple</a:t>
            </a:r>
            <a:r>
              <a:rPr lang="en-US" sz="2000" dirty="0" smtClean="0">
                <a:latin typeface="Courier"/>
                <a:cs typeface="Courier"/>
              </a:rPr>
              <a:t>(c)</a:t>
            </a:r>
            <a:endParaRPr lang="en-US" sz="200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44660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subtyping separate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0045" lvl="1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We can do this by adding “just two things to our language”</a:t>
            </a:r>
          </a:p>
          <a:p>
            <a:pPr lvl="1"/>
            <a:r>
              <a:rPr lang="en-US" sz="3000" i="1" dirty="0"/>
              <a:t>S</a:t>
            </a:r>
            <a:r>
              <a:rPr lang="en-US" sz="3000" i="1" dirty="0" smtClean="0"/>
              <a:t>ubtyping</a:t>
            </a:r>
            <a:r>
              <a:rPr lang="en-US" sz="3000" dirty="0" smtClean="0"/>
              <a:t>: Write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t1 &lt;: t2</a:t>
            </a:r>
            <a:r>
              <a:rPr lang="en-US" sz="3000" dirty="0" smtClean="0"/>
              <a:t> for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sz="3000" dirty="0" smtClean="0"/>
              <a:t> is a subtype of t2</a:t>
            </a:r>
          </a:p>
          <a:p>
            <a:pPr lvl="1"/>
            <a:r>
              <a:rPr lang="en-US" sz="3000" dirty="0" smtClean="0"/>
              <a:t>One new typing rule that uses subtyping:</a:t>
            </a:r>
          </a:p>
          <a:p>
            <a:pPr marL="457200" lvl="1" indent="0">
              <a:buNone/>
            </a:pPr>
            <a:r>
              <a:rPr lang="en-US" sz="3000" dirty="0"/>
              <a:t>	</a:t>
            </a:r>
            <a:endParaRPr lang="en-US" sz="3000" dirty="0" smtClean="0"/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Now all we need to do is define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t1 &lt;: t2</a:t>
            </a:r>
            <a:endParaRPr lang="en-US" sz="30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048" y="4685992"/>
            <a:ext cx="3650807" cy="99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499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good rules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180" y="1905260"/>
            <a:ext cx="3635110" cy="13695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33" y="3384995"/>
            <a:ext cx="7884605" cy="254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387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record subtyping?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[Warning: I am misleading you </a:t>
            </a:r>
            <a:r>
              <a:rPr lang="en-US" dirty="0" smtClean="0">
                <a:sym typeface="Wingdings" pitchFamily="2" charset="2"/>
              </a:rPr>
              <a:t>]</a:t>
            </a:r>
          </a:p>
          <a:p>
            <a:pPr marL="0" indent="0">
              <a:buNone/>
            </a:pPr>
            <a:endParaRPr lang="en-US" sz="1000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For this to type-check, we need: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}, r:real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{center:{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r:real}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240373"/>
            <a:ext cx="81534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circleY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 r:real})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c.center.y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sphere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:{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center:{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x:real,y:real,z:real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},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r:real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})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{center={x=3.0,y=4.0,z=0.0},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circleY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411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mutations!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itchFamily="49" charset="0"/>
              </a:rPr>
              <a:t>W</a:t>
            </a:r>
            <a:r>
              <a:rPr lang="en-US" dirty="0" smtClean="0">
                <a:cs typeface="Courier New" pitchFamily="49" charset="0"/>
              </a:rPr>
              <a:t>hy the following code fails?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2895600"/>
            <a:ext cx="81534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setToOrigin</a:t>
            </a:r>
            <a:r>
              <a:rPr lang="en-US" sz="1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c</a:t>
            </a:r>
            <a:r>
              <a:rPr lang="en-US" sz="2000" dirty="0" smtClean="0">
                <a:latin typeface="Courier"/>
                <a:cs typeface="Courier"/>
              </a:rPr>
              <a:t>:{center:{</a:t>
            </a:r>
            <a:r>
              <a:rPr lang="en-US" sz="2000" dirty="0" err="1" smtClean="0">
                <a:latin typeface="Courier"/>
                <a:cs typeface="Courier"/>
              </a:rPr>
              <a:t>x:real,y:real</a:t>
            </a:r>
            <a:r>
              <a:rPr lang="en-US" sz="2000" dirty="0" smtClean="0">
                <a:latin typeface="Courier"/>
                <a:cs typeface="Courier"/>
              </a:rPr>
              <a:t>},</a:t>
            </a:r>
            <a:r>
              <a:rPr lang="en-US" sz="1000" dirty="0" smtClean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r:real})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  </a:t>
            </a:r>
            <a:r>
              <a:rPr lang="en-US" sz="2000" kern="0" dirty="0" err="1" smtClean="0">
                <a:latin typeface="Courier"/>
                <a:cs typeface="Courier"/>
              </a:rPr>
              <a:t>c.center</a:t>
            </a: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= {x=0.0, y=0.0}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sphere</a:t>
            </a:r>
            <a:r>
              <a:rPr lang="en-US" sz="2000" dirty="0" smtClean="0">
                <a:latin typeface="Courier"/>
                <a:cs typeface="Courier"/>
              </a:rPr>
              <a:t>:{</a:t>
            </a:r>
            <a:r>
              <a:rPr lang="en-US" sz="2000" dirty="0">
                <a:latin typeface="Courier"/>
                <a:cs typeface="Courier"/>
              </a:rPr>
              <a:t>center:{</a:t>
            </a:r>
            <a:r>
              <a:rPr lang="en-US" sz="2000" dirty="0" err="1" smtClean="0">
                <a:latin typeface="Courier"/>
                <a:cs typeface="Courier"/>
              </a:rPr>
              <a:t>x:real,y:real,z:real</a:t>
            </a:r>
            <a:r>
              <a:rPr lang="en-US" sz="2000" dirty="0" smtClean="0">
                <a:latin typeface="Courier"/>
                <a:cs typeface="Courier"/>
              </a:rPr>
              <a:t>}, </a:t>
            </a:r>
            <a:r>
              <a:rPr lang="en-US" sz="2000" dirty="0">
                <a:latin typeface="Courier"/>
                <a:cs typeface="Courier"/>
              </a:rPr>
              <a:t>r:real</a:t>
            </a:r>
            <a:r>
              <a:rPr lang="en-US" sz="2000" dirty="0" smtClean="0">
                <a:latin typeface="Courier"/>
                <a:cs typeface="Courier"/>
              </a:rPr>
              <a:t>})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000" dirty="0" smtClean="0">
                <a:latin typeface="Courier"/>
                <a:cs typeface="Courier"/>
              </a:rPr>
              <a:t>{center={x=3.0, y=4.0, z=0.0}, r=1.0}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setToOrigin</a:t>
            </a:r>
            <a:r>
              <a:rPr lang="en-US" sz="2000" dirty="0" smtClean="0">
                <a:latin typeface="Courier"/>
                <a:cs typeface="Courier"/>
              </a:rPr>
              <a:t>(sphere)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>
                <a:latin typeface="Courier"/>
                <a:cs typeface="Courier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sphere.center.z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smtClean="0">
                <a:solidFill>
                  <a:srgbClr val="7030A0"/>
                </a:solidFill>
                <a:latin typeface="Courier"/>
                <a:cs typeface="Courier"/>
              </a:rPr>
              <a:t>(* </a:t>
            </a:r>
            <a:r>
              <a:rPr lang="en-US" sz="2000" dirty="0" err="1" smtClean="0">
                <a:solidFill>
                  <a:srgbClr val="7030A0"/>
                </a:solidFill>
                <a:latin typeface="Courier"/>
                <a:cs typeface="Courier"/>
              </a:rPr>
              <a:t>kaboom</a:t>
            </a:r>
            <a:r>
              <a:rPr lang="en-US" sz="2000" dirty="0" smtClean="0">
                <a:solidFill>
                  <a:srgbClr val="7030A0"/>
                </a:solidFill>
                <a:latin typeface="Courier"/>
                <a:cs typeface="Courier"/>
              </a:rPr>
              <a:t>! (no z field) *)</a:t>
            </a:r>
            <a:endParaRPr lang="en-US" sz="2000" kern="0" dirty="0">
              <a:solidFill>
                <a:srgbClr val="7030A0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7618057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subtyping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3386" y="1702552"/>
            <a:ext cx="78238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>
                <a:latin typeface="Arial" panose="020B0604020202020204" pitchFamily="34" charset="0"/>
              </a:rPr>
              <a:t>The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</a:rPr>
              <a:t>Ref</a:t>
            </a:r>
            <a:r>
              <a:rPr lang="en-GB" sz="2800" dirty="0">
                <a:latin typeface="Arial" panose="020B0604020202020204" pitchFamily="34" charset="0"/>
              </a:rPr>
              <a:t> type constructor must be invariant to preserve safety.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555875" y="3100388"/>
            <a:ext cx="3089047" cy="741362"/>
            <a:chOff x="2555875" y="2343202"/>
            <a:chExt cx="3089047" cy="741362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4716463" y="2614680"/>
              <a:ext cx="928459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dirty="0">
                  <a:latin typeface="Arial" panose="020B0604020202020204" pitchFamily="34" charset="0"/>
                  <a:cs typeface="+mn-cs"/>
                </a:rPr>
                <a:t>(S-Ref)</a:t>
              </a:r>
            </a:p>
          </p:txBody>
        </p:sp>
        <p:graphicFrame>
          <p:nvGraphicFramePr>
            <p:cNvPr id="5" name="Object 6"/>
            <p:cNvGraphicFramePr>
              <a:graphicFrameLocks noGrp="1" noChangeAspect="1"/>
            </p:cNvGraphicFramePr>
            <p:nvPr>
              <p:ph idx="1"/>
              <p:extLst>
                <p:ext uri="{D42A27DB-BD31-4B8C-83A1-F6EECF244321}">
                  <p14:modId xmlns:p14="http://schemas.microsoft.com/office/powerpoint/2010/main" val="3813304680"/>
                </p:ext>
              </p:extLst>
            </p:nvPr>
          </p:nvGraphicFramePr>
          <p:xfrm>
            <a:off x="2555875" y="2343202"/>
            <a:ext cx="2016125" cy="741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78" name="Equation" r:id="rId3" imgW="1968500" imgH="723900" progId="Equation.3">
                    <p:embed/>
                  </p:oleObj>
                </mc:Choice>
                <mc:Fallback>
                  <p:oleObj name="Equation" r:id="rId3" imgW="1968500" imgH="7239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5875" y="2343202"/>
                          <a:ext cx="2016125" cy="741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813386" y="4005263"/>
            <a:ext cx="6897730" cy="138499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lvl="0" defTabSz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endParaRPr lang="en-GB" sz="28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+mn-cs"/>
            </a:endParaRPr>
          </a:p>
          <a:p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Why such a severe restriction? Because a Ref type value can be read and </a:t>
            </a:r>
            <a:r>
              <a:rPr lang="en-GB" sz="2800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+mn-cs"/>
              </a:rPr>
              <a:t>written</a:t>
            </a:r>
            <a:r>
              <a:rPr lang="en-GB" sz="28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35694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249" y="1465374"/>
            <a:ext cx="7986626" cy="4018359"/>
          </a:xfrm>
        </p:spPr>
        <p:txBody>
          <a:bodyPr/>
          <a:lstStyle/>
          <a:p>
            <a:r>
              <a:rPr lang="en-US" sz="3000" dirty="0" smtClean="0"/>
              <a:t>Array is a collection of references of the same type. </a:t>
            </a:r>
          </a:p>
          <a:p>
            <a:endParaRPr lang="en-US" sz="3000" dirty="0"/>
          </a:p>
          <a:p>
            <a:pPr marL="187517" indent="0">
              <a:buNone/>
            </a:pPr>
            <a:endParaRPr lang="en-US" sz="3000" dirty="0"/>
          </a:p>
          <a:p>
            <a:r>
              <a:rPr lang="en-US" sz="3000" dirty="0" smtClean="0"/>
              <a:t>However, Java permits covariant subtyping of arrays</a:t>
            </a:r>
          </a:p>
          <a:p>
            <a:endParaRPr lang="en-US" sz="3000" dirty="0"/>
          </a:p>
        </p:txBody>
      </p:sp>
      <p:grpSp>
        <p:nvGrpSpPr>
          <p:cNvPr id="6" name="Group 5"/>
          <p:cNvGrpSpPr/>
          <p:nvPr/>
        </p:nvGrpSpPr>
        <p:grpSpPr>
          <a:xfrm>
            <a:off x="2411413" y="2814235"/>
            <a:ext cx="3568745" cy="787400"/>
            <a:chOff x="2411413" y="1882775"/>
            <a:chExt cx="3568745" cy="787400"/>
          </a:xfrm>
        </p:grpSpPr>
        <p:graphicFrame>
          <p:nvGraphicFramePr>
            <p:cNvPr id="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1937457"/>
                </p:ext>
              </p:extLst>
            </p:nvPr>
          </p:nvGraphicFramePr>
          <p:xfrm>
            <a:off x="2411413" y="1882775"/>
            <a:ext cx="2438400" cy="78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76" name="Equation" r:id="rId3" imgW="2438400" imgH="787400" progId="Equation.3">
                    <p:embed/>
                  </p:oleObj>
                </mc:Choice>
                <mc:Fallback>
                  <p:oleObj name="Equation" r:id="rId3" imgW="2438400" imgH="787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1413" y="1882775"/>
                          <a:ext cx="2438400" cy="787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Text Box 8"/>
            <p:cNvSpPr txBox="1">
              <a:spLocks noChangeArrowheads="1"/>
            </p:cNvSpPr>
            <p:nvPr/>
          </p:nvSpPr>
          <p:spPr bwMode="auto">
            <a:xfrm>
              <a:off x="4859338" y="2028920"/>
              <a:ext cx="112082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dirty="0">
                  <a:latin typeface="Arial" panose="020B0604020202020204" pitchFamily="34" charset="0"/>
                  <a:cs typeface="+mn-cs"/>
                </a:rPr>
                <a:t>(S-Array)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411413" y="4612672"/>
            <a:ext cx="4129083" cy="787400"/>
            <a:chOff x="2411413" y="4221163"/>
            <a:chExt cx="4129083" cy="787400"/>
          </a:xfrm>
        </p:grpSpPr>
        <p:graphicFrame>
          <p:nvGraphicFramePr>
            <p:cNvPr id="7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2330088"/>
                </p:ext>
              </p:extLst>
            </p:nvPr>
          </p:nvGraphicFramePr>
          <p:xfrm>
            <a:off x="2411413" y="4221163"/>
            <a:ext cx="2438400" cy="787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77" name="Equation" r:id="rId5" imgW="2438400" imgH="787400" progId="Equation.3">
                    <p:embed/>
                  </p:oleObj>
                </mc:Choice>
                <mc:Fallback>
                  <p:oleObj name="Equation" r:id="rId5" imgW="2438400" imgH="787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1413" y="4221163"/>
                          <a:ext cx="2438400" cy="787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 xmlns="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xmlns="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 xmlns="">
                              <a:effectLst>
                                <a:outerShdw blurRad="63500" dist="38099" dir="2700000" algn="ctr" rotWithShape="0">
                                  <a:srgbClr val="80808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4932363" y="4365625"/>
              <a:ext cx="160813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dirty="0">
                  <a:latin typeface="Arial" panose="020B0604020202020204" pitchFamily="34" charset="0"/>
                  <a:cs typeface="+mn-cs"/>
                </a:rPr>
                <a:t>(S-</a:t>
              </a:r>
              <a:r>
                <a:rPr lang="en-GB" dirty="0" err="1">
                  <a:latin typeface="Arial" panose="020B0604020202020204" pitchFamily="34" charset="0"/>
                  <a:cs typeface="+mn-cs"/>
                </a:rPr>
                <a:t>ArrayJava</a:t>
              </a:r>
              <a:r>
                <a:rPr lang="en-GB" dirty="0">
                  <a:latin typeface="Arial" panose="020B0604020202020204" pitchFamily="34" charset="0"/>
                  <a:cs typeface="+mn-cs"/>
                </a:rPr>
                <a:t>)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798249" y="5277803"/>
            <a:ext cx="7883043" cy="1323442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35715" tIns="35715" rIns="35715" bIns="35715" numCol="1" anchor="ctr" anchorCtr="0" compatLnSpc="1">
            <a:prstTxWarp prst="textNoShape">
              <a:avLst/>
            </a:prstTxWarp>
          </a:bodyPr>
          <a:lstStyle/>
          <a:p>
            <a:pPr marL="588223" indent="-400706" eaLnBrk="0" fontAlgn="base" hangingPunct="0">
              <a:spcBef>
                <a:spcPts val="281"/>
              </a:spcBef>
              <a:spcAft>
                <a:spcPct val="0"/>
              </a:spcAft>
              <a:buSzPct val="171000"/>
              <a:buFont typeface="Gill Sans" charset="0"/>
              <a:buChar char="•"/>
            </a:pPr>
            <a:r>
              <a:rPr lang="en-GB" sz="3000" dirty="0">
                <a:latin typeface="Arial" panose="020B0604020202020204" pitchFamily="34" charset="0"/>
                <a:sym typeface="Gill Sans" charset="0"/>
              </a:rPr>
              <a:t>This is unsafe and requires </a:t>
            </a:r>
            <a:r>
              <a:rPr lang="en-GB" sz="3000" dirty="0">
                <a:solidFill>
                  <a:srgbClr val="FF0000"/>
                </a:solidFill>
                <a:latin typeface="Arial" panose="020B0604020202020204" pitchFamily="34" charset="0"/>
                <a:sym typeface="Gill Sans" charset="0"/>
              </a:rPr>
              <a:t>every array assignment to have </a:t>
            </a:r>
            <a:r>
              <a:rPr lang="en-GB" sz="3000" dirty="0" smtClean="0">
                <a:solidFill>
                  <a:srgbClr val="FF0000"/>
                </a:solidFill>
                <a:latin typeface="Arial" panose="020B0604020202020204" pitchFamily="34" charset="0"/>
                <a:sym typeface="Gill Sans" charset="0"/>
              </a:rPr>
              <a:t>a run</a:t>
            </a:r>
            <a:r>
              <a:rPr lang="en-GB" sz="3000" dirty="0">
                <a:solidFill>
                  <a:srgbClr val="FF0000"/>
                </a:solidFill>
                <a:latin typeface="Arial" panose="020B0604020202020204" pitchFamily="34" charset="0"/>
                <a:sym typeface="Gill Sans" charset="0"/>
              </a:rPr>
              <a:t>-time type check!</a:t>
            </a:r>
          </a:p>
        </p:txBody>
      </p:sp>
    </p:spTree>
    <p:extLst>
      <p:ext uri="{BB962C8B-B14F-4D97-AF65-F5344CB8AC3E}">
        <p14:creationId xmlns:p14="http://schemas.microsoft.com/office/powerpoint/2010/main" val="11459508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Java did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969" y="1946672"/>
            <a:ext cx="7887480" cy="4018359"/>
          </a:xfrm>
        </p:spPr>
        <p:txBody>
          <a:bodyPr/>
          <a:lstStyle/>
          <a:p>
            <a:r>
              <a:rPr lang="en-US" sz="2800" dirty="0" smtClean="0"/>
              <a:t>To receive a more flexible type system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Very high cost. </a:t>
            </a:r>
            <a:r>
              <a:rPr lang="en-US" sz="2800" dirty="0"/>
              <a:t>B</a:t>
            </a:r>
            <a:r>
              <a:rPr lang="en-US" sz="2800" dirty="0" smtClean="0"/>
              <a:t>etter solution?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1852924" y="2470612"/>
            <a:ext cx="5186849" cy="3181910"/>
            <a:chOff x="1852924" y="3004344"/>
            <a:chExt cx="5186849" cy="3181910"/>
          </a:xfrm>
        </p:grpSpPr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1852924" y="3004344"/>
              <a:ext cx="5186849" cy="16927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600" b="1" dirty="0">
                  <a:latin typeface="Courier New" charset="0"/>
                  <a:cs typeface="+mn-cs"/>
                </a:rPr>
                <a:t>void reverse(Object[] a</a:t>
              </a:r>
              <a:r>
                <a:rPr lang="en-GB" sz="2600" b="1" dirty="0" smtClean="0">
                  <a:latin typeface="Courier New" charset="0"/>
                  <a:cs typeface="+mn-cs"/>
                </a:rPr>
                <a:t>)</a:t>
              </a:r>
              <a:r>
                <a:rPr lang="en-GB" sz="2600" b="1" dirty="0" smtClean="0">
                  <a:latin typeface="Courier New" charset="0"/>
                </a:rPr>
                <a:t>{</a:t>
              </a:r>
            </a:p>
            <a:p>
              <a:pPr>
                <a:defRPr/>
              </a:pPr>
              <a:r>
                <a:rPr lang="en-GB" sz="2600" b="1" dirty="0" smtClean="0">
                  <a:latin typeface="Courier New" charset="0"/>
                  <a:cs typeface="+mn-cs"/>
                </a:rPr>
                <a:t>...</a:t>
              </a:r>
            </a:p>
            <a:p>
              <a:pPr>
                <a:defRPr/>
              </a:pPr>
              <a:r>
                <a:rPr lang="en-GB" sz="2600" b="1" dirty="0" smtClean="0">
                  <a:latin typeface="Courier New" charset="0"/>
                </a:rPr>
                <a:t>a[</a:t>
              </a:r>
              <a:r>
                <a:rPr lang="en-GB" sz="2600" b="1" dirty="0" err="1" smtClean="0">
                  <a:latin typeface="Courier New" charset="0"/>
                </a:rPr>
                <a:t>i</a:t>
              </a:r>
              <a:r>
                <a:rPr lang="en-GB" sz="2600" b="1" dirty="0" smtClean="0">
                  <a:latin typeface="Courier New" charset="0"/>
                </a:rPr>
                <a:t>] = b[j]</a:t>
              </a:r>
            </a:p>
            <a:p>
              <a:pPr>
                <a:defRPr/>
              </a:pPr>
              <a:r>
                <a:rPr lang="en-GB" sz="2600" b="1" dirty="0" smtClean="0">
                  <a:latin typeface="Courier New" charset="0"/>
                  <a:cs typeface="+mn-cs"/>
                </a:rPr>
                <a:t>...}</a:t>
              </a:r>
            </a:p>
          </p:txBody>
        </p:sp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1852924" y="4893592"/>
              <a:ext cx="4786674" cy="1292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600" b="1" dirty="0" err="1">
                  <a:latin typeface="Courier New" charset="0"/>
                  <a:cs typeface="+mn-cs"/>
                </a:rPr>
                <a:t>Int</a:t>
              </a:r>
              <a:r>
                <a:rPr lang="en-GB" sz="2600" b="1" dirty="0">
                  <a:latin typeface="Courier New" charset="0"/>
                  <a:cs typeface="+mn-cs"/>
                </a:rPr>
                <a:t>[] a = new </a:t>
              </a:r>
              <a:r>
                <a:rPr lang="en-GB" sz="2600" b="1" dirty="0" err="1">
                  <a:latin typeface="Courier New" charset="0"/>
                  <a:cs typeface="+mn-cs"/>
                </a:rPr>
                <a:t>Int</a:t>
              </a:r>
              <a:r>
                <a:rPr lang="en-GB" sz="2600" b="1" dirty="0">
                  <a:latin typeface="Courier New" charset="0"/>
                  <a:cs typeface="+mn-cs"/>
                </a:rPr>
                <a:t>[100];</a:t>
              </a:r>
            </a:p>
            <a:p>
              <a:pPr>
                <a:defRPr/>
              </a:pPr>
              <a:r>
                <a:rPr lang="en-GB" sz="2600" b="1" dirty="0">
                  <a:latin typeface="Courier New" charset="0"/>
                  <a:cs typeface="+mn-cs"/>
                </a:rPr>
                <a:t>...</a:t>
              </a:r>
            </a:p>
            <a:p>
              <a:pPr>
                <a:defRPr/>
              </a:pPr>
              <a:r>
                <a:rPr lang="en-GB" sz="2600" b="1" dirty="0">
                  <a:latin typeface="Courier New" charset="0"/>
                  <a:cs typeface="+mn-cs"/>
                </a:rPr>
                <a:t>reverse(a);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19642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approach in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29000"/>
            <a:ext cx="7772400" cy="2667000"/>
          </a:xfrm>
        </p:spPr>
        <p:txBody>
          <a:bodyPr/>
          <a:lstStyle/>
          <a:p>
            <a:r>
              <a:rPr lang="en-US" dirty="0" smtClean="0"/>
              <a:t>Define a </a:t>
            </a:r>
            <a:r>
              <a:rPr lang="en-US" i="1" dirty="0" err="1" smtClean="0"/>
              <a:t>datatype</a:t>
            </a:r>
            <a:r>
              <a:rPr lang="en-US" dirty="0" smtClean="0"/>
              <a:t>, with one </a:t>
            </a:r>
            <a:r>
              <a:rPr lang="en-US" i="1" dirty="0" smtClean="0"/>
              <a:t>constructor</a:t>
            </a:r>
            <a:r>
              <a:rPr lang="en-US" dirty="0" smtClean="0"/>
              <a:t>  for each variant</a:t>
            </a:r>
          </a:p>
          <a:p>
            <a:r>
              <a:rPr lang="en-US" dirty="0" smtClean="0"/>
              <a:t>“Fill out the grid” via </a:t>
            </a:r>
            <a:r>
              <a:rPr lang="en-US" dirty="0" smtClean="0">
                <a:solidFill>
                  <a:schemeClr val="accent2"/>
                </a:solidFill>
              </a:rPr>
              <a:t>one function per column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Each function has one branch for each column entry</a:t>
            </a:r>
          </a:p>
          <a:p>
            <a:pPr lvl="1"/>
            <a:r>
              <a:rPr lang="en-US" dirty="0" smtClean="0"/>
              <a:t>Can combine cases if multiple entries in column are the same</a:t>
            </a: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669672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328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Moral of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language with records/objects with getters and </a:t>
            </a:r>
            <a:r>
              <a:rPr lang="en-US" dirty="0" smtClean="0">
                <a:solidFill>
                  <a:schemeClr val="accent2"/>
                </a:solidFill>
              </a:rPr>
              <a:t>setters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depth subtyping is unsound</a:t>
            </a:r>
          </a:p>
          <a:p>
            <a:pPr lvl="1"/>
            <a:r>
              <a:rPr lang="en-US" dirty="0" smtClean="0"/>
              <a:t>Subtyping cannot change the type of fields</a:t>
            </a:r>
          </a:p>
          <a:p>
            <a:pPr lvl="1"/>
            <a:endParaRPr lang="en-US" dirty="0"/>
          </a:p>
          <a:p>
            <a:r>
              <a:rPr lang="en-US" dirty="0" smtClean="0"/>
              <a:t>If fields are </a:t>
            </a:r>
            <a:r>
              <a:rPr lang="en-US" dirty="0" smtClean="0">
                <a:solidFill>
                  <a:schemeClr val="accent2"/>
                </a:solidFill>
              </a:rPr>
              <a:t>immutable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chemeClr val="accent2"/>
                </a:solidFill>
              </a:rPr>
              <a:t>depth subtyping is sound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Yet another benefit of outlawing mutation!</a:t>
            </a:r>
          </a:p>
          <a:p>
            <a:pPr lvl="1"/>
            <a:r>
              <a:rPr lang="en-US" dirty="0" smtClean="0"/>
              <a:t>Choose two of three: setters, depth subtyping, soundness</a:t>
            </a:r>
          </a:p>
        </p:txBody>
      </p:sp>
    </p:spTree>
    <p:extLst>
      <p:ext uri="{BB962C8B-B14F-4D97-AF65-F5344CB8AC3E}">
        <p14:creationId xmlns:p14="http://schemas.microsoft.com/office/powerpoint/2010/main" val="2256387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300" dirty="0">
                <a:solidFill>
                  <a:srgbClr val="ADB8AA"/>
                </a:solidFill>
              </a:rPr>
              <a:t>OOP versus Functional decomposition</a:t>
            </a:r>
          </a:p>
          <a:p>
            <a:pPr lvl="0"/>
            <a:r>
              <a:rPr lang="en-US" sz="3300" dirty="0">
                <a:solidFill>
                  <a:srgbClr val="ADB8AA"/>
                </a:solidFill>
              </a:rPr>
              <a:t>Multi-inheritance and </a:t>
            </a:r>
            <a:r>
              <a:rPr lang="en-US" sz="3300" dirty="0" err="1">
                <a:solidFill>
                  <a:srgbClr val="ADB8AA"/>
                </a:solidFill>
              </a:rPr>
              <a:t>Mixins</a:t>
            </a:r>
            <a:endParaRPr lang="en-US" sz="3300" dirty="0">
              <a:solidFill>
                <a:srgbClr val="ADB8AA"/>
              </a:solidFill>
            </a:endParaRPr>
          </a:p>
          <a:p>
            <a:pPr lvl="0"/>
            <a:r>
              <a:rPr lang="en-US" sz="3300" dirty="0"/>
              <a:t>Subtyping</a:t>
            </a:r>
          </a:p>
          <a:p>
            <a:pPr lvl="1"/>
            <a:r>
              <a:rPr lang="en-US" sz="3300" dirty="0">
                <a:solidFill>
                  <a:schemeClr val="accent5"/>
                </a:solidFill>
              </a:rPr>
              <a:t>Records: a tiny language</a:t>
            </a:r>
          </a:p>
          <a:p>
            <a:pPr lvl="1"/>
            <a:r>
              <a:rPr lang="en-US" sz="3300" dirty="0"/>
              <a:t>functions subtyping</a:t>
            </a:r>
          </a:p>
          <a:p>
            <a:pPr lvl="1"/>
            <a:r>
              <a:rPr lang="en-US" sz="3300" dirty="0">
                <a:solidFill>
                  <a:srgbClr val="ADB8AA"/>
                </a:solidFill>
              </a:rPr>
              <a:t>OOP subtyping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26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pPr lvl="1"/>
            <a:endParaRPr lang="en-US" sz="1000" dirty="0" smtClean="0"/>
          </a:p>
          <a:p>
            <a:pPr lvl="1"/>
            <a:r>
              <a:rPr lang="en-US" sz="3000" dirty="0" smtClean="0"/>
              <a:t>Important for higher-order functions: </a:t>
            </a:r>
          </a:p>
          <a:p>
            <a:pPr lvl="1"/>
            <a:r>
              <a:rPr lang="en-US" sz="3000" dirty="0" smtClean="0"/>
              <a:t>If a function expects an argument of type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t1 -&gt; t2</a:t>
            </a:r>
            <a:r>
              <a:rPr lang="en-US" sz="3000" dirty="0" smtClean="0"/>
              <a:t>, can you pass a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t3 -&gt; t4</a:t>
            </a:r>
            <a:r>
              <a:rPr lang="en-US" sz="3000" dirty="0" smtClean="0"/>
              <a:t> instead?</a:t>
            </a:r>
          </a:p>
          <a:p>
            <a:pPr lvl="1"/>
            <a:endParaRPr lang="en-US" sz="3000" dirty="0"/>
          </a:p>
          <a:p>
            <a:pPr lvl="1"/>
            <a:r>
              <a:rPr lang="en-US" sz="3000" dirty="0" smtClean="0"/>
              <a:t>What’s the subtyping rule looks like?</a:t>
            </a:r>
            <a:br>
              <a:rPr lang="en-US" sz="3000" dirty="0" smtClean="0"/>
            </a:br>
            <a:r>
              <a:rPr lang="en-US" sz="3000" dirty="0" smtClean="0"/>
              <a:t>t3-&gt;t4 &lt;: t1 -&gt; t2 </a:t>
            </a:r>
          </a:p>
          <a:p>
            <a:pPr marL="500045" lvl="1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provided t3&lt;:t1? or t4&lt;:t2?</a:t>
            </a:r>
          </a:p>
          <a:p>
            <a:pPr lvl="1"/>
            <a:endParaRPr lang="en-US" dirty="0"/>
          </a:p>
          <a:p>
            <a:pPr lvl="1"/>
            <a:endParaRPr lang="en-US" sz="1000" dirty="0"/>
          </a:p>
          <a:p>
            <a:pPr lvl="1"/>
            <a:endParaRPr lang="en-US" sz="1000" dirty="0"/>
          </a:p>
          <a:p>
            <a:pPr lvl="1"/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5753227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404194"/>
            <a:ext cx="8153400" cy="370810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fun </a:t>
            </a:r>
            <a:r>
              <a:rPr lang="en-US" sz="23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distMoved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300" dirty="0" smtClean="0">
                <a:latin typeface="Courier"/>
                <a:cs typeface="Courier"/>
              </a:rPr>
              <a:t>(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f </a:t>
            </a:r>
            <a:r>
              <a:rPr lang="en-US" sz="2300" dirty="0" smtClean="0">
                <a:latin typeface="Courier"/>
                <a:cs typeface="Courier"/>
              </a:rPr>
              <a:t>: </a:t>
            </a:r>
            <a:br>
              <a:rPr lang="en-US" sz="2300" dirty="0" smtClean="0">
                <a:latin typeface="Courier"/>
                <a:cs typeface="Courier"/>
              </a:rPr>
            </a:br>
            <a:r>
              <a:rPr lang="en-US" sz="2300" dirty="0" smtClean="0">
                <a:latin typeface="Courier"/>
                <a:cs typeface="Courier"/>
              </a:rPr>
              <a:t>{</a:t>
            </a:r>
            <a:r>
              <a:rPr lang="en-US" sz="2300" dirty="0" err="1" smtClean="0">
                <a:latin typeface="Courier"/>
                <a:cs typeface="Courier"/>
              </a:rPr>
              <a:t>x:real,y:real</a:t>
            </a:r>
            <a:r>
              <a:rPr lang="en-US" sz="2300" dirty="0" smtClean="0">
                <a:latin typeface="Courier"/>
                <a:cs typeface="Courier"/>
              </a:rPr>
              <a:t>}-&gt;</a:t>
            </a:r>
            <a:r>
              <a:rPr lang="en-US" sz="2300" dirty="0">
                <a:latin typeface="Courier"/>
                <a:cs typeface="Courier"/>
              </a:rPr>
              <a:t>{</a:t>
            </a:r>
            <a:r>
              <a:rPr lang="en-US" sz="2300" dirty="0" err="1">
                <a:latin typeface="Courier"/>
                <a:cs typeface="Courier"/>
              </a:rPr>
              <a:t>x:real,y:real</a:t>
            </a:r>
            <a:r>
              <a:rPr lang="en-US" sz="2300" dirty="0" smtClean="0">
                <a:latin typeface="Courier"/>
                <a:cs typeface="Courier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dirty="0" smtClean="0">
                <a:latin typeface="Courier"/>
                <a:cs typeface="Courier"/>
              </a:rPr>
              <a:t>              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p </a:t>
            </a:r>
            <a:r>
              <a:rPr lang="en-US" sz="2300" dirty="0" smtClean="0">
                <a:latin typeface="Courier"/>
                <a:cs typeface="Courier"/>
              </a:rPr>
              <a:t>: {</a:t>
            </a:r>
            <a:r>
              <a:rPr lang="en-US" sz="2300" dirty="0" err="1">
                <a:latin typeface="Courier"/>
                <a:cs typeface="Courier"/>
              </a:rPr>
              <a:t>x:real,y:real</a:t>
            </a:r>
            <a:r>
              <a:rPr lang="en-US" sz="2300" dirty="0" smtClean="0">
                <a:latin typeface="Courier"/>
                <a:cs typeface="Courier"/>
              </a:rPr>
              <a:t>})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</a:t>
            </a:r>
            <a:endParaRPr lang="en-US" sz="230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smtClean="0">
                <a:latin typeface="Courier"/>
                <a:cs typeface="Courier"/>
              </a:rPr>
              <a:t>  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let </a:t>
            </a:r>
            <a:r>
              <a:rPr lang="en-US" sz="23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p2 </a:t>
            </a:r>
            <a:r>
              <a:rPr lang="en-US" sz="2300" dirty="0">
                <a:latin typeface="Courier"/>
                <a:cs typeface="Courier"/>
              </a:rPr>
              <a:t>: {</a:t>
            </a:r>
            <a:r>
              <a:rPr lang="en-US" sz="2300" dirty="0" err="1">
                <a:latin typeface="Courier"/>
                <a:cs typeface="Courier"/>
              </a:rPr>
              <a:t>x:real,y:real</a:t>
            </a:r>
            <a:r>
              <a:rPr lang="en-US" sz="2300" dirty="0" smtClean="0">
                <a:latin typeface="Courier"/>
                <a:cs typeface="Courier"/>
              </a:rPr>
              <a:t>}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300" dirty="0" smtClean="0">
                <a:latin typeface="Courier"/>
                <a:cs typeface="Courier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     </a:t>
            </a:r>
            <a:r>
              <a:rPr lang="en-US" sz="23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dx </a:t>
            </a:r>
            <a:r>
              <a:rPr lang="en-US" sz="2300" dirty="0">
                <a:latin typeface="Courier"/>
                <a:cs typeface="Courier"/>
              </a:rPr>
              <a:t>: </a:t>
            </a:r>
            <a:r>
              <a:rPr lang="en-US" sz="2300" dirty="0" smtClean="0">
                <a:latin typeface="Courier"/>
                <a:cs typeface="Courier"/>
              </a:rPr>
              <a:t>real </a:t>
            </a:r>
            <a:r>
              <a:rPr lang="en-US" sz="23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300" dirty="0" smtClean="0">
                <a:latin typeface="Courier"/>
                <a:cs typeface="Courier"/>
              </a:rPr>
              <a:t>p2.x – </a:t>
            </a:r>
            <a:r>
              <a:rPr lang="en-US" sz="2300" dirty="0" err="1" smtClean="0">
                <a:latin typeface="Courier"/>
                <a:cs typeface="Courier"/>
              </a:rPr>
              <a:t>p.x</a:t>
            </a:r>
            <a:endParaRPr lang="en-US" sz="230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dirty="0" smtClean="0">
                <a:latin typeface="Courier"/>
                <a:cs typeface="Courier"/>
              </a:rPr>
              <a:t>     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err="1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3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dy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300" dirty="0">
                <a:latin typeface="Courier"/>
                <a:cs typeface="Courier"/>
              </a:rPr>
              <a:t>: real </a:t>
            </a:r>
            <a:r>
              <a:rPr lang="en-US" sz="23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300" dirty="0" smtClean="0">
                <a:latin typeface="Courier"/>
                <a:cs typeface="Courier"/>
              </a:rPr>
              <a:t>p2.y </a:t>
            </a:r>
            <a:r>
              <a:rPr lang="en-US" sz="2300" dirty="0">
                <a:latin typeface="Courier"/>
                <a:cs typeface="Courier"/>
              </a:rPr>
              <a:t>– </a:t>
            </a:r>
            <a:r>
              <a:rPr lang="en-US" sz="2300" dirty="0" err="1" smtClean="0">
                <a:latin typeface="Courier"/>
                <a:cs typeface="Courier"/>
              </a:rPr>
              <a:t>p.y</a:t>
            </a:r>
            <a:endParaRPr lang="en-US" sz="230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in </a:t>
            </a:r>
            <a:r>
              <a:rPr lang="en-US" sz="2300" kern="0" dirty="0" err="1" smtClean="0">
                <a:latin typeface="Courier"/>
                <a:cs typeface="Courier"/>
              </a:rPr>
              <a:t>Math.sqrt</a:t>
            </a:r>
            <a:r>
              <a:rPr lang="en-US" sz="2300" kern="0" dirty="0" smtClean="0">
                <a:latin typeface="Courier"/>
                <a:cs typeface="Courier"/>
              </a:rPr>
              <a:t>(dx*dx </a:t>
            </a:r>
            <a:r>
              <a:rPr lang="en-US" sz="2300" kern="0" dirty="0">
                <a:latin typeface="Courier"/>
                <a:cs typeface="Courier"/>
              </a:rPr>
              <a:t>+ </a:t>
            </a:r>
            <a:r>
              <a:rPr lang="en-US" sz="2300" kern="0" dirty="0" err="1" smtClean="0">
                <a:latin typeface="Courier"/>
                <a:cs typeface="Courier"/>
              </a:rPr>
              <a:t>dy</a:t>
            </a:r>
            <a:r>
              <a:rPr lang="en-US" sz="2300" kern="0" dirty="0" smtClean="0">
                <a:latin typeface="Courier"/>
                <a:cs typeface="Courier"/>
              </a:rPr>
              <a:t>*</a:t>
            </a:r>
            <a:r>
              <a:rPr lang="en-US" sz="2300" kern="0" dirty="0" err="1" smtClean="0">
                <a:latin typeface="Courier"/>
                <a:cs typeface="Courier"/>
              </a:rPr>
              <a:t>dy</a:t>
            </a:r>
            <a:r>
              <a:rPr lang="en-US" sz="2300" kern="0" dirty="0">
                <a:latin typeface="Courier"/>
                <a:cs typeface="Courier"/>
              </a:rPr>
              <a:t>)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  <a:endParaRPr lang="en-US" sz="2300" kern="0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30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fun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flip p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300" dirty="0" smtClean="0">
                <a:latin typeface="Courier"/>
                <a:cs typeface="Courier"/>
              </a:rPr>
              <a:t>{x = ~</a:t>
            </a:r>
            <a:r>
              <a:rPr lang="en-US" sz="2300" dirty="0" err="1" smtClean="0">
                <a:latin typeface="Courier"/>
                <a:cs typeface="Courier"/>
              </a:rPr>
              <a:t>p.x</a:t>
            </a:r>
            <a:r>
              <a:rPr lang="en-US" sz="2300" dirty="0" smtClean="0">
                <a:latin typeface="Courier"/>
                <a:cs typeface="Courier"/>
              </a:rPr>
              <a:t>, y=~</a:t>
            </a:r>
            <a:r>
              <a:rPr lang="en-US" sz="2300" dirty="0" err="1" smtClean="0">
                <a:latin typeface="Courier"/>
                <a:cs typeface="Courier"/>
              </a:rPr>
              <a:t>p.y</a:t>
            </a:r>
            <a:r>
              <a:rPr lang="en-US" sz="2300" dirty="0" smtClean="0">
                <a:latin typeface="Courier"/>
                <a:cs typeface="Courier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d = </a:t>
            </a:r>
            <a:r>
              <a:rPr lang="en-US" sz="2300" dirty="0" err="1" smtClean="0">
                <a:latin typeface="Courier"/>
                <a:cs typeface="Courier"/>
              </a:rPr>
              <a:t>distMoved</a:t>
            </a:r>
            <a:r>
              <a:rPr lang="en-US" sz="2300" dirty="0" smtClean="0">
                <a:latin typeface="Courier"/>
                <a:cs typeface="Courier"/>
              </a:rPr>
              <a:t>(flip, {x=3.0, y=4.0})</a:t>
            </a:r>
            <a:endParaRPr lang="en-US" sz="2300" kern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709716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Return-type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18203"/>
            <a:ext cx="8305800" cy="1282133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2"/>
                </a:solidFill>
              </a:rPr>
              <a:t>then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 &lt;: t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399" y="1371600"/>
            <a:ext cx="8431125" cy="389210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fun </a:t>
            </a:r>
            <a:r>
              <a:rPr lang="en-US" sz="23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distMoved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300" dirty="0" smtClean="0">
                <a:latin typeface="Courier"/>
                <a:cs typeface="Courier"/>
              </a:rPr>
              <a:t>(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f </a:t>
            </a:r>
            <a:r>
              <a:rPr lang="en-US" sz="2300" dirty="0" smtClean="0">
                <a:latin typeface="Courier"/>
                <a:cs typeface="Courier"/>
              </a:rPr>
              <a:t>: </a:t>
            </a:r>
            <a:br>
              <a:rPr lang="en-US" sz="2300" dirty="0" smtClean="0">
                <a:latin typeface="Courier"/>
                <a:cs typeface="Courier"/>
              </a:rPr>
            </a:br>
            <a:r>
              <a:rPr lang="en-US" sz="2300" dirty="0" smtClean="0">
                <a:latin typeface="Courier"/>
                <a:cs typeface="Courier"/>
              </a:rPr>
              <a:t>{</a:t>
            </a:r>
            <a:r>
              <a:rPr lang="en-US" sz="2300" dirty="0" err="1" smtClean="0">
                <a:latin typeface="Courier"/>
                <a:cs typeface="Courier"/>
              </a:rPr>
              <a:t>x:real,y:real</a:t>
            </a:r>
            <a:r>
              <a:rPr lang="en-US" sz="2300" dirty="0" smtClean="0">
                <a:latin typeface="Courier"/>
                <a:cs typeface="Courier"/>
              </a:rPr>
              <a:t>}-&gt;</a:t>
            </a:r>
            <a:r>
              <a:rPr lang="en-US" sz="2300" dirty="0">
                <a:latin typeface="Courier"/>
                <a:cs typeface="Courier"/>
              </a:rPr>
              <a:t>{</a:t>
            </a:r>
            <a:r>
              <a:rPr lang="en-US" sz="2300" dirty="0" err="1">
                <a:latin typeface="Courier"/>
                <a:cs typeface="Courier"/>
              </a:rPr>
              <a:t>x:real,y:real</a:t>
            </a:r>
            <a:r>
              <a:rPr lang="en-US" sz="2300" dirty="0" smtClean="0">
                <a:latin typeface="Courier"/>
                <a:cs typeface="Courier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dirty="0" smtClean="0">
                <a:latin typeface="Courier"/>
                <a:cs typeface="Courier"/>
              </a:rPr>
              <a:t>              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p </a:t>
            </a:r>
            <a:r>
              <a:rPr lang="en-US" sz="2300" dirty="0" smtClean="0">
                <a:latin typeface="Courier"/>
                <a:cs typeface="Courier"/>
              </a:rPr>
              <a:t>: {</a:t>
            </a:r>
            <a:r>
              <a:rPr lang="en-US" sz="2300" dirty="0" err="1">
                <a:latin typeface="Courier"/>
                <a:cs typeface="Courier"/>
              </a:rPr>
              <a:t>x:real,y:real</a:t>
            </a:r>
            <a:r>
              <a:rPr lang="en-US" sz="2300" dirty="0" smtClean="0">
                <a:latin typeface="Courier"/>
                <a:cs typeface="Courier"/>
              </a:rPr>
              <a:t>})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</a:t>
            </a:r>
            <a:endParaRPr lang="en-US" sz="230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smtClean="0">
                <a:latin typeface="Courier"/>
                <a:cs typeface="Courier"/>
              </a:rPr>
              <a:t>  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let </a:t>
            </a:r>
            <a:r>
              <a:rPr lang="en-US" sz="23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p2 </a:t>
            </a:r>
            <a:r>
              <a:rPr lang="en-US" sz="2300" dirty="0">
                <a:latin typeface="Courier"/>
                <a:cs typeface="Courier"/>
              </a:rPr>
              <a:t>: {</a:t>
            </a:r>
            <a:r>
              <a:rPr lang="en-US" sz="2300" dirty="0" err="1">
                <a:latin typeface="Courier"/>
                <a:cs typeface="Courier"/>
              </a:rPr>
              <a:t>x:real,y:real</a:t>
            </a:r>
            <a:r>
              <a:rPr lang="en-US" sz="2300" dirty="0" smtClean="0">
                <a:latin typeface="Courier"/>
                <a:cs typeface="Courier"/>
              </a:rPr>
              <a:t>}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300" dirty="0" smtClean="0">
                <a:latin typeface="Courier"/>
                <a:cs typeface="Courier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     </a:t>
            </a:r>
            <a:r>
              <a:rPr lang="en-US" sz="23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dx </a:t>
            </a:r>
            <a:r>
              <a:rPr lang="en-US" sz="2300" dirty="0">
                <a:latin typeface="Courier"/>
                <a:cs typeface="Courier"/>
              </a:rPr>
              <a:t>: </a:t>
            </a:r>
            <a:r>
              <a:rPr lang="en-US" sz="2300" dirty="0" smtClean="0">
                <a:latin typeface="Courier"/>
                <a:cs typeface="Courier"/>
              </a:rPr>
              <a:t>real </a:t>
            </a:r>
            <a:r>
              <a:rPr lang="en-US" sz="23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300" dirty="0" smtClean="0">
                <a:latin typeface="Courier"/>
                <a:cs typeface="Courier"/>
              </a:rPr>
              <a:t>p2.x – </a:t>
            </a:r>
            <a:r>
              <a:rPr lang="en-US" sz="2300" dirty="0" err="1" smtClean="0">
                <a:latin typeface="Courier"/>
                <a:cs typeface="Courier"/>
              </a:rPr>
              <a:t>p.x</a:t>
            </a:r>
            <a:endParaRPr lang="en-US" sz="230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dirty="0" smtClean="0">
                <a:latin typeface="Courier"/>
                <a:cs typeface="Courier"/>
              </a:rPr>
              <a:t>     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err="1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3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dy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300" dirty="0">
                <a:latin typeface="Courier"/>
                <a:cs typeface="Courier"/>
              </a:rPr>
              <a:t>: real </a:t>
            </a:r>
            <a:r>
              <a:rPr lang="en-US" sz="23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300" dirty="0" smtClean="0">
                <a:latin typeface="Courier"/>
                <a:cs typeface="Courier"/>
              </a:rPr>
              <a:t>p2.y </a:t>
            </a:r>
            <a:r>
              <a:rPr lang="en-US" sz="2300" dirty="0">
                <a:latin typeface="Courier"/>
                <a:cs typeface="Courier"/>
              </a:rPr>
              <a:t>– </a:t>
            </a:r>
            <a:r>
              <a:rPr lang="en-US" sz="2300" dirty="0" err="1" smtClean="0">
                <a:latin typeface="Courier"/>
                <a:cs typeface="Courier"/>
              </a:rPr>
              <a:t>p.y</a:t>
            </a:r>
            <a:endParaRPr lang="en-US" sz="230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in </a:t>
            </a:r>
            <a:r>
              <a:rPr lang="en-US" sz="2300" kern="0" dirty="0" err="1" smtClean="0">
                <a:latin typeface="Courier"/>
                <a:cs typeface="Courier"/>
              </a:rPr>
              <a:t>Math.sqrt</a:t>
            </a:r>
            <a:r>
              <a:rPr lang="en-US" sz="2300" kern="0" dirty="0" smtClean="0">
                <a:latin typeface="Courier"/>
                <a:cs typeface="Courier"/>
              </a:rPr>
              <a:t>(dx*dx </a:t>
            </a:r>
            <a:r>
              <a:rPr lang="en-US" sz="2300" kern="0" dirty="0">
                <a:latin typeface="Courier"/>
                <a:cs typeface="Courier"/>
              </a:rPr>
              <a:t>+ </a:t>
            </a:r>
            <a:r>
              <a:rPr lang="en-US" sz="2300" kern="0" dirty="0" err="1" smtClean="0">
                <a:latin typeface="Courier"/>
                <a:cs typeface="Courier"/>
              </a:rPr>
              <a:t>dy</a:t>
            </a:r>
            <a:r>
              <a:rPr lang="en-US" sz="2300" kern="0" dirty="0" smtClean="0">
                <a:latin typeface="Courier"/>
                <a:cs typeface="Courier"/>
              </a:rPr>
              <a:t>*</a:t>
            </a:r>
            <a:r>
              <a:rPr lang="en-US" sz="2300" kern="0" dirty="0" err="1" smtClean="0">
                <a:latin typeface="Courier"/>
                <a:cs typeface="Courier"/>
              </a:rPr>
              <a:t>dy</a:t>
            </a:r>
            <a:r>
              <a:rPr lang="en-US" sz="2300" kern="0" dirty="0">
                <a:latin typeface="Courier"/>
                <a:cs typeface="Courier"/>
              </a:rPr>
              <a:t>)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  <a:endParaRPr lang="en-US" sz="2300" kern="0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30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fun </a:t>
            </a:r>
            <a:r>
              <a:rPr lang="en-US" sz="23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flipGreen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p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300" dirty="0" smtClean="0">
                <a:latin typeface="Courier"/>
                <a:cs typeface="Courier"/>
              </a:rPr>
              <a:t>{x = ~</a:t>
            </a:r>
            <a:r>
              <a:rPr lang="en-US" sz="2300" dirty="0" err="1" smtClean="0">
                <a:latin typeface="Courier"/>
                <a:cs typeface="Courier"/>
              </a:rPr>
              <a:t>p.x</a:t>
            </a:r>
            <a:r>
              <a:rPr lang="en-US" sz="2300" dirty="0" smtClean="0">
                <a:latin typeface="Courier"/>
                <a:cs typeface="Courier"/>
              </a:rPr>
              <a:t>, y=~</a:t>
            </a:r>
            <a:r>
              <a:rPr lang="en-US" sz="2300" dirty="0" err="1" smtClean="0">
                <a:latin typeface="Courier"/>
                <a:cs typeface="Courier"/>
              </a:rPr>
              <a:t>p.y</a:t>
            </a:r>
            <a:r>
              <a:rPr lang="en-US" sz="2300" dirty="0" smtClean="0">
                <a:latin typeface="Courier"/>
                <a:cs typeface="Courier"/>
              </a:rPr>
              <a:t>, color="green"}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d = </a:t>
            </a:r>
            <a:r>
              <a:rPr lang="en-US" sz="2300" dirty="0" err="1" smtClean="0">
                <a:latin typeface="Courier"/>
                <a:cs typeface="Courier"/>
              </a:rPr>
              <a:t>distMoved</a:t>
            </a:r>
            <a:r>
              <a:rPr lang="en-US" sz="2300" dirty="0" smtClean="0">
                <a:latin typeface="Courier"/>
                <a:cs typeface="Courier"/>
              </a:rPr>
              <a:t>(</a:t>
            </a:r>
            <a:r>
              <a:rPr lang="en-US" sz="2300" dirty="0" err="1" smtClean="0">
                <a:latin typeface="Courier"/>
                <a:cs typeface="Courier"/>
              </a:rPr>
              <a:t>flipGreen</a:t>
            </a:r>
            <a:r>
              <a:rPr lang="en-US" sz="2300" dirty="0" smtClean="0">
                <a:latin typeface="Courier"/>
                <a:cs typeface="Courier"/>
              </a:rPr>
              <a:t>, {x=3.0, y=4.0})</a:t>
            </a:r>
            <a:endParaRPr lang="en-US" sz="2300" kern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204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dirty="0" smtClean="0"/>
              <a:t>This is wrong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5604687"/>
            <a:ext cx="8305800" cy="1600200"/>
          </a:xfrm>
        </p:spPr>
        <p:txBody>
          <a:bodyPr/>
          <a:lstStyle/>
          <a:p>
            <a:endParaRPr lang="en-US" sz="1000" dirty="0" smtClean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dirty="0" smtClean="0"/>
              <a:t> does </a:t>
            </a:r>
            <a:r>
              <a:rPr lang="en-US" b="1" dirty="0" smtClean="0"/>
              <a:t>NOT</a:t>
            </a:r>
            <a:r>
              <a:rPr lang="en-US" dirty="0" smtClean="0"/>
              <a:t> allow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&lt;: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143000"/>
            <a:ext cx="8153400" cy="481491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fun </a:t>
            </a:r>
            <a:r>
              <a:rPr lang="en-US" sz="23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distMoved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300" dirty="0" smtClean="0">
                <a:latin typeface="Courier"/>
                <a:cs typeface="Courier"/>
              </a:rPr>
              <a:t>(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f </a:t>
            </a:r>
            <a:r>
              <a:rPr lang="en-US" sz="2300" dirty="0" smtClean="0">
                <a:latin typeface="Courier"/>
                <a:cs typeface="Courier"/>
              </a:rPr>
              <a:t>: </a:t>
            </a:r>
            <a:br>
              <a:rPr lang="en-US" sz="2300" dirty="0" smtClean="0">
                <a:latin typeface="Courier"/>
                <a:cs typeface="Courier"/>
              </a:rPr>
            </a:br>
            <a:r>
              <a:rPr lang="en-US" sz="2300" dirty="0" smtClean="0">
                <a:latin typeface="Courier"/>
                <a:cs typeface="Courier"/>
              </a:rPr>
              <a:t>{</a:t>
            </a:r>
            <a:r>
              <a:rPr lang="en-US" sz="2300" dirty="0" err="1" smtClean="0">
                <a:latin typeface="Courier"/>
                <a:cs typeface="Courier"/>
              </a:rPr>
              <a:t>x:real,y:real</a:t>
            </a:r>
            <a:r>
              <a:rPr lang="en-US" sz="2300" dirty="0" smtClean="0">
                <a:latin typeface="Courier"/>
                <a:cs typeface="Courier"/>
              </a:rPr>
              <a:t>}-&gt;</a:t>
            </a:r>
            <a:r>
              <a:rPr lang="en-US" sz="2300" dirty="0">
                <a:latin typeface="Courier"/>
                <a:cs typeface="Courier"/>
              </a:rPr>
              <a:t>{</a:t>
            </a:r>
            <a:r>
              <a:rPr lang="en-US" sz="2300" dirty="0" err="1">
                <a:latin typeface="Courier"/>
                <a:cs typeface="Courier"/>
              </a:rPr>
              <a:t>x:real,y:real</a:t>
            </a:r>
            <a:r>
              <a:rPr lang="en-US" sz="2300" dirty="0" smtClean="0">
                <a:latin typeface="Courier"/>
                <a:cs typeface="Courier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dirty="0" smtClean="0">
                <a:latin typeface="Courier"/>
                <a:cs typeface="Courier"/>
              </a:rPr>
              <a:t>              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p </a:t>
            </a:r>
            <a:r>
              <a:rPr lang="en-US" sz="2300" dirty="0" smtClean="0">
                <a:latin typeface="Courier"/>
                <a:cs typeface="Courier"/>
              </a:rPr>
              <a:t>: {</a:t>
            </a:r>
            <a:r>
              <a:rPr lang="en-US" sz="2300" dirty="0" err="1">
                <a:latin typeface="Courier"/>
                <a:cs typeface="Courier"/>
              </a:rPr>
              <a:t>x:real,y:real</a:t>
            </a:r>
            <a:r>
              <a:rPr lang="en-US" sz="2300" dirty="0" smtClean="0">
                <a:latin typeface="Courier"/>
                <a:cs typeface="Courier"/>
              </a:rPr>
              <a:t>})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</a:t>
            </a:r>
            <a:endParaRPr lang="en-US" sz="230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smtClean="0">
                <a:latin typeface="Courier"/>
                <a:cs typeface="Courier"/>
              </a:rPr>
              <a:t>  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let </a:t>
            </a:r>
            <a:r>
              <a:rPr lang="en-US" sz="23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p2 </a:t>
            </a:r>
            <a:r>
              <a:rPr lang="en-US" sz="2300" dirty="0">
                <a:latin typeface="Courier"/>
                <a:cs typeface="Courier"/>
              </a:rPr>
              <a:t>: {</a:t>
            </a:r>
            <a:r>
              <a:rPr lang="en-US" sz="2300" dirty="0" err="1">
                <a:latin typeface="Courier"/>
                <a:cs typeface="Courier"/>
              </a:rPr>
              <a:t>x:real,y:real</a:t>
            </a:r>
            <a:r>
              <a:rPr lang="en-US" sz="2300" dirty="0" smtClean="0">
                <a:latin typeface="Courier"/>
                <a:cs typeface="Courier"/>
              </a:rPr>
              <a:t>}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300" dirty="0" smtClean="0">
                <a:latin typeface="Courier"/>
                <a:cs typeface="Courier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     </a:t>
            </a:r>
            <a:r>
              <a:rPr lang="en-US" sz="23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dx </a:t>
            </a:r>
            <a:r>
              <a:rPr lang="en-US" sz="2300" dirty="0">
                <a:latin typeface="Courier"/>
                <a:cs typeface="Courier"/>
              </a:rPr>
              <a:t>: </a:t>
            </a:r>
            <a:r>
              <a:rPr lang="en-US" sz="2300" dirty="0" smtClean="0">
                <a:latin typeface="Courier"/>
                <a:cs typeface="Courier"/>
              </a:rPr>
              <a:t>real </a:t>
            </a:r>
            <a:r>
              <a:rPr lang="en-US" sz="23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300" dirty="0" smtClean="0">
                <a:latin typeface="Courier"/>
                <a:cs typeface="Courier"/>
              </a:rPr>
              <a:t>p2.x – </a:t>
            </a:r>
            <a:r>
              <a:rPr lang="en-US" sz="2300" dirty="0" err="1" smtClean="0">
                <a:latin typeface="Courier"/>
                <a:cs typeface="Courier"/>
              </a:rPr>
              <a:t>p.x</a:t>
            </a:r>
            <a:endParaRPr lang="en-US" sz="230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dirty="0" smtClean="0">
                <a:latin typeface="Courier"/>
                <a:cs typeface="Courier"/>
              </a:rPr>
              <a:t>     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err="1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3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dy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300" dirty="0">
                <a:latin typeface="Courier"/>
                <a:cs typeface="Courier"/>
              </a:rPr>
              <a:t>: real </a:t>
            </a:r>
            <a:r>
              <a:rPr lang="en-US" sz="23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300" dirty="0" smtClean="0">
                <a:latin typeface="Courier"/>
                <a:cs typeface="Courier"/>
              </a:rPr>
              <a:t>p2.y </a:t>
            </a:r>
            <a:r>
              <a:rPr lang="en-US" sz="2300" dirty="0">
                <a:latin typeface="Courier"/>
                <a:cs typeface="Courier"/>
              </a:rPr>
              <a:t>– </a:t>
            </a:r>
            <a:r>
              <a:rPr lang="en-US" sz="2300" dirty="0" err="1" smtClean="0">
                <a:latin typeface="Courier"/>
                <a:cs typeface="Courier"/>
              </a:rPr>
              <a:t>p.y</a:t>
            </a:r>
            <a:endParaRPr lang="en-US" sz="230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in </a:t>
            </a:r>
            <a:r>
              <a:rPr lang="en-US" sz="2300" kern="0" dirty="0" err="1" smtClean="0">
                <a:latin typeface="Courier"/>
                <a:cs typeface="Courier"/>
              </a:rPr>
              <a:t>Math.sqrt</a:t>
            </a:r>
            <a:r>
              <a:rPr lang="en-US" sz="2300" kern="0" dirty="0" smtClean="0">
                <a:latin typeface="Courier"/>
                <a:cs typeface="Courier"/>
              </a:rPr>
              <a:t>(dx*dx </a:t>
            </a:r>
            <a:r>
              <a:rPr lang="en-US" sz="2300" kern="0" dirty="0">
                <a:latin typeface="Courier"/>
                <a:cs typeface="Courier"/>
              </a:rPr>
              <a:t>+ </a:t>
            </a:r>
            <a:r>
              <a:rPr lang="en-US" sz="2300" kern="0" dirty="0" err="1" smtClean="0">
                <a:latin typeface="Courier"/>
                <a:cs typeface="Courier"/>
              </a:rPr>
              <a:t>dy</a:t>
            </a:r>
            <a:r>
              <a:rPr lang="en-US" sz="2300" kern="0" dirty="0" smtClean="0">
                <a:latin typeface="Courier"/>
                <a:cs typeface="Courier"/>
              </a:rPr>
              <a:t>*</a:t>
            </a:r>
            <a:r>
              <a:rPr lang="en-US" sz="2300" kern="0" dirty="0" err="1" smtClean="0">
                <a:latin typeface="Courier"/>
                <a:cs typeface="Courier"/>
              </a:rPr>
              <a:t>dy</a:t>
            </a:r>
            <a:r>
              <a:rPr lang="en-US" sz="2300" kern="0" dirty="0">
                <a:latin typeface="Courier"/>
                <a:cs typeface="Courier"/>
              </a:rPr>
              <a:t>)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  <a:endParaRPr lang="en-US" sz="2300" kern="0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30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fun </a:t>
            </a:r>
            <a:r>
              <a:rPr lang="en-US" sz="23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flipIfGreen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p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b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</a:br>
            <a:r>
              <a:rPr lang="en-US" sz="2300" kern="0" dirty="0" smtClean="0">
                <a:solidFill>
                  <a:srgbClr val="FF0000"/>
                </a:solidFill>
                <a:latin typeface="Courier"/>
                <a:cs typeface="Courier"/>
              </a:rPr>
              <a:t>if </a:t>
            </a:r>
            <a:r>
              <a:rPr lang="en-US" sz="2300" dirty="0" err="1" smtClean="0">
                <a:solidFill>
                  <a:srgbClr val="FF0000"/>
                </a:solidFill>
                <a:latin typeface="Courier"/>
                <a:cs typeface="Courier"/>
              </a:rPr>
              <a:t>p.color</a:t>
            </a:r>
            <a:r>
              <a:rPr lang="en-US" sz="2300" dirty="0" smtClean="0">
                <a:solidFill>
                  <a:srgbClr val="FF0000"/>
                </a:solidFill>
                <a:latin typeface="Courier"/>
                <a:cs typeface="Courier"/>
              </a:rPr>
              <a:t> = "green" (*</a:t>
            </a:r>
            <a:r>
              <a:rPr lang="en-US" sz="2300" dirty="0" err="1" smtClean="0">
                <a:solidFill>
                  <a:srgbClr val="FF0000"/>
                </a:solidFill>
                <a:latin typeface="Courier"/>
                <a:cs typeface="Courier"/>
              </a:rPr>
              <a:t>kaboom</a:t>
            </a:r>
            <a:r>
              <a:rPr lang="en-US" sz="2300" dirty="0" smtClean="0">
                <a:solidFill>
                  <a:srgbClr val="FF0000"/>
                </a:solidFill>
                <a:latin typeface="Courier"/>
                <a:cs typeface="Courier"/>
              </a:rPr>
              <a:t>!*)</a:t>
            </a:r>
            <a:endParaRPr lang="en-US" sz="2300" kern="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                 then </a:t>
            </a:r>
            <a:r>
              <a:rPr lang="en-US" sz="2300" dirty="0">
                <a:latin typeface="Courier"/>
                <a:cs typeface="Courier"/>
              </a:rPr>
              <a:t>{x = ~</a:t>
            </a:r>
            <a:r>
              <a:rPr lang="en-US" sz="2300" dirty="0" err="1">
                <a:latin typeface="Courier"/>
                <a:cs typeface="Courier"/>
              </a:rPr>
              <a:t>p.x</a:t>
            </a:r>
            <a:r>
              <a:rPr lang="en-US" sz="2300" dirty="0">
                <a:latin typeface="Courier"/>
                <a:cs typeface="Courier"/>
              </a:rPr>
              <a:t>, y=~</a:t>
            </a:r>
            <a:r>
              <a:rPr lang="en-US" sz="2300" dirty="0" err="1" smtClean="0">
                <a:latin typeface="Courier"/>
                <a:cs typeface="Courier"/>
              </a:rPr>
              <a:t>p.y</a:t>
            </a:r>
            <a:r>
              <a:rPr lang="en-US" sz="2300" dirty="0" smtClean="0">
                <a:latin typeface="Courier"/>
                <a:cs typeface="Courier"/>
              </a:rPr>
              <a:t>}</a:t>
            </a:r>
            <a:endParaRPr lang="en-US" sz="2300" kern="0" dirty="0" smtClean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                 else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300" dirty="0" smtClean="0">
                <a:latin typeface="Courier"/>
                <a:cs typeface="Courier"/>
              </a:rPr>
              <a:t>{x = </a:t>
            </a:r>
            <a:r>
              <a:rPr lang="en-US" sz="2300" dirty="0" err="1" smtClean="0">
                <a:latin typeface="Courier"/>
                <a:cs typeface="Courier"/>
              </a:rPr>
              <a:t>p.x</a:t>
            </a:r>
            <a:r>
              <a:rPr lang="en-US" sz="2300" dirty="0" smtClean="0">
                <a:latin typeface="Courier"/>
                <a:cs typeface="Courier"/>
              </a:rPr>
              <a:t>, y=</a:t>
            </a:r>
            <a:r>
              <a:rPr lang="en-US" sz="2300" dirty="0" err="1" smtClean="0">
                <a:latin typeface="Courier"/>
                <a:cs typeface="Courier"/>
              </a:rPr>
              <a:t>p.y</a:t>
            </a:r>
            <a:r>
              <a:rPr lang="en-US" sz="2300" dirty="0" smtClean="0">
                <a:latin typeface="Courier"/>
                <a:cs typeface="Courier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d = </a:t>
            </a:r>
            <a:r>
              <a:rPr lang="en-US" sz="2300" dirty="0" err="1" smtClean="0">
                <a:latin typeface="Courier"/>
                <a:cs typeface="Courier"/>
              </a:rPr>
              <a:t>distMoved</a:t>
            </a:r>
            <a:r>
              <a:rPr lang="en-US" sz="2300" dirty="0" smtClean="0">
                <a:latin typeface="Courier"/>
                <a:cs typeface="Courier"/>
              </a:rPr>
              <a:t>(</a:t>
            </a:r>
            <a:r>
              <a:rPr lang="en-US" sz="2300" dirty="0" err="1" smtClean="0">
                <a:latin typeface="Courier"/>
                <a:cs typeface="Courier"/>
              </a:rPr>
              <a:t>flipIfGreen</a:t>
            </a:r>
            <a:r>
              <a:rPr lang="en-US" sz="2300" dirty="0" smtClean="0">
                <a:latin typeface="Courier"/>
                <a:cs typeface="Courier"/>
              </a:rPr>
              <a:t>, {x=3.0, y=4.0})</a:t>
            </a:r>
            <a:endParaRPr lang="en-US" sz="2300" kern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6621878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other way works!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5447750"/>
            <a:ext cx="8305800" cy="876850"/>
          </a:xfrm>
        </p:spPr>
        <p:txBody>
          <a:bodyPr/>
          <a:lstStyle/>
          <a:p>
            <a:endParaRPr lang="en-US" sz="1000" dirty="0" smtClean="0"/>
          </a:p>
          <a:p>
            <a:r>
              <a:rPr lang="en-US" dirty="0" smtClean="0"/>
              <a:t>If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ta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&lt;: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tb</a:t>
            </a:r>
            <a:r>
              <a:rPr lang="en-US" sz="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sz="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1295400"/>
            <a:ext cx="8153400" cy="361861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fun </a:t>
            </a:r>
            <a:r>
              <a:rPr lang="en-US" sz="23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distMoved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300" dirty="0" smtClean="0">
                <a:latin typeface="Courier"/>
                <a:cs typeface="Courier"/>
              </a:rPr>
              <a:t>(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f </a:t>
            </a:r>
            <a:r>
              <a:rPr lang="en-US" sz="2300" dirty="0" smtClean="0">
                <a:latin typeface="Courier"/>
                <a:cs typeface="Courier"/>
              </a:rPr>
              <a:t>: </a:t>
            </a:r>
            <a:br>
              <a:rPr lang="en-US" sz="2300" dirty="0" smtClean="0">
                <a:latin typeface="Courier"/>
                <a:cs typeface="Courier"/>
              </a:rPr>
            </a:br>
            <a:r>
              <a:rPr lang="en-US" sz="2300" dirty="0" smtClean="0">
                <a:latin typeface="Courier"/>
                <a:cs typeface="Courier"/>
              </a:rPr>
              <a:t>{</a:t>
            </a:r>
            <a:r>
              <a:rPr lang="en-US" sz="2300" dirty="0" err="1" smtClean="0">
                <a:latin typeface="Courier"/>
                <a:cs typeface="Courier"/>
              </a:rPr>
              <a:t>x:real,y:real</a:t>
            </a:r>
            <a:r>
              <a:rPr lang="en-US" sz="2300" dirty="0" smtClean="0">
                <a:latin typeface="Courier"/>
                <a:cs typeface="Courier"/>
              </a:rPr>
              <a:t>}-&gt;</a:t>
            </a:r>
            <a:r>
              <a:rPr lang="en-US" sz="2300" dirty="0">
                <a:latin typeface="Courier"/>
                <a:cs typeface="Courier"/>
              </a:rPr>
              <a:t>{</a:t>
            </a:r>
            <a:r>
              <a:rPr lang="en-US" sz="2300" dirty="0" err="1">
                <a:latin typeface="Courier"/>
                <a:cs typeface="Courier"/>
              </a:rPr>
              <a:t>x:real,y:real</a:t>
            </a:r>
            <a:r>
              <a:rPr lang="en-US" sz="2300" dirty="0" smtClean="0">
                <a:latin typeface="Courier"/>
                <a:cs typeface="Courier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dirty="0" smtClean="0">
                <a:latin typeface="Courier"/>
                <a:cs typeface="Courier"/>
              </a:rPr>
              <a:t>              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p </a:t>
            </a:r>
            <a:r>
              <a:rPr lang="en-US" sz="2300" dirty="0" smtClean="0">
                <a:latin typeface="Courier"/>
                <a:cs typeface="Courier"/>
              </a:rPr>
              <a:t>: {</a:t>
            </a:r>
            <a:r>
              <a:rPr lang="en-US" sz="2300" dirty="0" err="1">
                <a:latin typeface="Courier"/>
                <a:cs typeface="Courier"/>
              </a:rPr>
              <a:t>x:real,y:real</a:t>
            </a:r>
            <a:r>
              <a:rPr lang="en-US" sz="2300" dirty="0" smtClean="0">
                <a:latin typeface="Courier"/>
                <a:cs typeface="Courier"/>
              </a:rPr>
              <a:t>})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</a:t>
            </a:r>
            <a:endParaRPr lang="en-US" sz="230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smtClean="0">
                <a:latin typeface="Courier"/>
                <a:cs typeface="Courier"/>
              </a:rPr>
              <a:t>  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let </a:t>
            </a:r>
            <a:r>
              <a:rPr lang="en-US" sz="23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p2 </a:t>
            </a:r>
            <a:r>
              <a:rPr lang="en-US" sz="2300" dirty="0">
                <a:latin typeface="Courier"/>
                <a:cs typeface="Courier"/>
              </a:rPr>
              <a:t>: {</a:t>
            </a:r>
            <a:r>
              <a:rPr lang="en-US" sz="2300" dirty="0" err="1">
                <a:latin typeface="Courier"/>
                <a:cs typeface="Courier"/>
              </a:rPr>
              <a:t>x:real,y:real</a:t>
            </a:r>
            <a:r>
              <a:rPr lang="en-US" sz="2300" dirty="0" smtClean="0">
                <a:latin typeface="Courier"/>
                <a:cs typeface="Courier"/>
              </a:rPr>
              <a:t>}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300" dirty="0" smtClean="0">
                <a:latin typeface="Courier"/>
                <a:cs typeface="Courier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     </a:t>
            </a:r>
            <a:r>
              <a:rPr lang="en-US" sz="23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dx </a:t>
            </a:r>
            <a:r>
              <a:rPr lang="en-US" sz="2300" dirty="0">
                <a:latin typeface="Courier"/>
                <a:cs typeface="Courier"/>
              </a:rPr>
              <a:t>: </a:t>
            </a:r>
            <a:r>
              <a:rPr lang="en-US" sz="2300" dirty="0" smtClean="0">
                <a:latin typeface="Courier"/>
                <a:cs typeface="Courier"/>
              </a:rPr>
              <a:t>real </a:t>
            </a:r>
            <a:r>
              <a:rPr lang="en-US" sz="23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300" dirty="0" smtClean="0">
                <a:latin typeface="Courier"/>
                <a:cs typeface="Courier"/>
              </a:rPr>
              <a:t>p2.x – </a:t>
            </a:r>
            <a:r>
              <a:rPr lang="en-US" sz="2300" dirty="0" err="1" smtClean="0">
                <a:latin typeface="Courier"/>
                <a:cs typeface="Courier"/>
              </a:rPr>
              <a:t>p.x</a:t>
            </a:r>
            <a:endParaRPr lang="en-US" sz="230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dirty="0" smtClean="0">
                <a:latin typeface="Courier"/>
                <a:cs typeface="Courier"/>
              </a:rPr>
              <a:t>     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err="1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3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dy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300" dirty="0">
                <a:latin typeface="Courier"/>
                <a:cs typeface="Courier"/>
              </a:rPr>
              <a:t>: real </a:t>
            </a:r>
            <a:r>
              <a:rPr lang="en-US" sz="23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300" dirty="0" smtClean="0">
                <a:latin typeface="Courier"/>
                <a:cs typeface="Courier"/>
              </a:rPr>
              <a:t>p2.y </a:t>
            </a:r>
            <a:r>
              <a:rPr lang="en-US" sz="2300" dirty="0">
                <a:latin typeface="Courier"/>
                <a:cs typeface="Courier"/>
              </a:rPr>
              <a:t>– </a:t>
            </a:r>
            <a:r>
              <a:rPr lang="en-US" sz="2300" dirty="0" err="1" smtClean="0">
                <a:latin typeface="Courier"/>
                <a:cs typeface="Courier"/>
              </a:rPr>
              <a:t>p.y</a:t>
            </a:r>
            <a:endParaRPr lang="en-US" sz="230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in </a:t>
            </a:r>
            <a:r>
              <a:rPr lang="en-US" sz="2300" kern="0" dirty="0" err="1" smtClean="0">
                <a:latin typeface="Courier"/>
                <a:cs typeface="Courier"/>
              </a:rPr>
              <a:t>Math.sqrt</a:t>
            </a:r>
            <a:r>
              <a:rPr lang="en-US" sz="2300" kern="0" dirty="0" smtClean="0">
                <a:latin typeface="Courier"/>
                <a:cs typeface="Courier"/>
              </a:rPr>
              <a:t>(dx*dx </a:t>
            </a:r>
            <a:r>
              <a:rPr lang="en-US" sz="2300" kern="0" dirty="0">
                <a:latin typeface="Courier"/>
                <a:cs typeface="Courier"/>
              </a:rPr>
              <a:t>+ </a:t>
            </a:r>
            <a:r>
              <a:rPr lang="en-US" sz="2300" kern="0" dirty="0" err="1" smtClean="0">
                <a:latin typeface="Courier"/>
                <a:cs typeface="Courier"/>
              </a:rPr>
              <a:t>dy</a:t>
            </a:r>
            <a:r>
              <a:rPr lang="en-US" sz="2300" kern="0" dirty="0" smtClean="0">
                <a:latin typeface="Courier"/>
                <a:cs typeface="Courier"/>
              </a:rPr>
              <a:t>*</a:t>
            </a:r>
            <a:r>
              <a:rPr lang="en-US" sz="2300" kern="0" dirty="0" err="1" smtClean="0">
                <a:latin typeface="Courier"/>
                <a:cs typeface="Courier"/>
              </a:rPr>
              <a:t>dy</a:t>
            </a:r>
            <a:r>
              <a:rPr lang="en-US" sz="2300" kern="0" dirty="0">
                <a:latin typeface="Courier"/>
                <a:cs typeface="Courier"/>
              </a:rPr>
              <a:t>)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  <a:endParaRPr lang="en-US" sz="2300" kern="0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30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fun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flipX_Y0 p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300" dirty="0" smtClean="0">
                <a:latin typeface="Courier"/>
                <a:cs typeface="Courier"/>
              </a:rPr>
              <a:t>{</a:t>
            </a:r>
            <a:r>
              <a:rPr lang="en-US" sz="2300" dirty="0">
                <a:latin typeface="Courier"/>
                <a:cs typeface="Courier"/>
              </a:rPr>
              <a:t>x = ~</a:t>
            </a:r>
            <a:r>
              <a:rPr lang="en-US" sz="2300" dirty="0" err="1">
                <a:latin typeface="Courier"/>
                <a:cs typeface="Courier"/>
              </a:rPr>
              <a:t>p.x</a:t>
            </a:r>
            <a:r>
              <a:rPr lang="en-US" sz="2300" dirty="0">
                <a:latin typeface="Courier"/>
                <a:cs typeface="Courier"/>
              </a:rPr>
              <a:t>, </a:t>
            </a:r>
            <a:r>
              <a:rPr lang="en-US" sz="2300" dirty="0" smtClean="0">
                <a:latin typeface="Courier"/>
                <a:cs typeface="Courier"/>
              </a:rPr>
              <a:t>y=0.0}</a:t>
            </a:r>
            <a:endParaRPr lang="en-US" sz="2300" kern="0" dirty="0" smtClean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d = </a:t>
            </a:r>
            <a:r>
              <a:rPr lang="en-US" sz="2300" dirty="0" err="1" smtClean="0">
                <a:latin typeface="Courier"/>
                <a:cs typeface="Courier"/>
              </a:rPr>
              <a:t>distMoved</a:t>
            </a:r>
            <a:r>
              <a:rPr lang="en-US" sz="2300" dirty="0" smtClean="0">
                <a:latin typeface="Courier"/>
                <a:cs typeface="Courier"/>
              </a:rPr>
              <a:t>(flipX_Y0, {x=3.0, y=4.0})</a:t>
            </a:r>
            <a:endParaRPr lang="en-US" sz="2300" kern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2163366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do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558178"/>
            <a:ext cx="7772400" cy="766421"/>
          </a:xfrm>
        </p:spPr>
        <p:txBody>
          <a:bodyPr/>
          <a:lstStyle/>
          <a:p>
            <a:r>
              <a:rPr lang="en-US" sz="2400" dirty="0" smtClean="0"/>
              <a:t>If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t3 &lt;: t1</a:t>
            </a:r>
            <a:r>
              <a:rPr lang="en-US" sz="2400" dirty="0" smtClean="0"/>
              <a:t> and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t2 &lt;: t4</a:t>
            </a:r>
            <a:r>
              <a:rPr lang="en-US" sz="2400" dirty="0" smtClean="0"/>
              <a:t>, then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t1 -&gt; t2 &lt;: t3 -&gt; t4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73076" y="1077341"/>
            <a:ext cx="8153400" cy="446522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fun </a:t>
            </a:r>
            <a:r>
              <a:rPr lang="en-US" sz="23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distMoved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300" dirty="0" smtClean="0">
                <a:latin typeface="Courier"/>
                <a:cs typeface="Courier"/>
              </a:rPr>
              <a:t>(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f </a:t>
            </a:r>
            <a:r>
              <a:rPr lang="en-US" sz="2300" dirty="0" smtClean="0">
                <a:latin typeface="Courier"/>
                <a:cs typeface="Courier"/>
              </a:rPr>
              <a:t>: </a:t>
            </a:r>
            <a:br>
              <a:rPr lang="en-US" sz="2300" dirty="0" smtClean="0">
                <a:latin typeface="Courier"/>
                <a:cs typeface="Courier"/>
              </a:rPr>
            </a:br>
            <a:r>
              <a:rPr lang="en-US" sz="2300" dirty="0" smtClean="0">
                <a:latin typeface="Courier"/>
                <a:cs typeface="Courier"/>
              </a:rPr>
              <a:t>{</a:t>
            </a:r>
            <a:r>
              <a:rPr lang="en-US" sz="2300" dirty="0" err="1" smtClean="0">
                <a:latin typeface="Courier"/>
                <a:cs typeface="Courier"/>
              </a:rPr>
              <a:t>x:real,y:real</a:t>
            </a:r>
            <a:r>
              <a:rPr lang="en-US" sz="2300" dirty="0" smtClean="0">
                <a:latin typeface="Courier"/>
                <a:cs typeface="Courier"/>
              </a:rPr>
              <a:t>}-&gt;</a:t>
            </a:r>
            <a:r>
              <a:rPr lang="en-US" sz="2300" dirty="0">
                <a:latin typeface="Courier"/>
                <a:cs typeface="Courier"/>
              </a:rPr>
              <a:t>{</a:t>
            </a:r>
            <a:r>
              <a:rPr lang="en-US" sz="2300" dirty="0" err="1">
                <a:latin typeface="Courier"/>
                <a:cs typeface="Courier"/>
              </a:rPr>
              <a:t>x:real,y:real</a:t>
            </a:r>
            <a:r>
              <a:rPr lang="en-US" sz="2300" dirty="0" smtClean="0">
                <a:latin typeface="Courier"/>
                <a:cs typeface="Courier"/>
              </a:rPr>
              <a:t>},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dirty="0" smtClean="0">
                <a:latin typeface="Courier"/>
                <a:cs typeface="Courier"/>
              </a:rPr>
              <a:t>              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p </a:t>
            </a:r>
            <a:r>
              <a:rPr lang="en-US" sz="2300" dirty="0" smtClean="0">
                <a:latin typeface="Courier"/>
                <a:cs typeface="Courier"/>
              </a:rPr>
              <a:t>: {</a:t>
            </a:r>
            <a:r>
              <a:rPr lang="en-US" sz="2300" dirty="0" err="1">
                <a:latin typeface="Courier"/>
                <a:cs typeface="Courier"/>
              </a:rPr>
              <a:t>x:real,y:real</a:t>
            </a:r>
            <a:r>
              <a:rPr lang="en-US" sz="2300" dirty="0" smtClean="0">
                <a:latin typeface="Courier"/>
                <a:cs typeface="Courier"/>
              </a:rPr>
              <a:t>})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</a:t>
            </a:r>
            <a:endParaRPr lang="en-US" sz="230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smtClean="0">
                <a:latin typeface="Courier"/>
                <a:cs typeface="Courier"/>
              </a:rPr>
              <a:t>  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let </a:t>
            </a:r>
            <a:r>
              <a:rPr lang="en-US" sz="23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p2 </a:t>
            </a:r>
            <a:r>
              <a:rPr lang="en-US" sz="2300" dirty="0">
                <a:latin typeface="Courier"/>
                <a:cs typeface="Courier"/>
              </a:rPr>
              <a:t>: {</a:t>
            </a:r>
            <a:r>
              <a:rPr lang="en-US" sz="2300" dirty="0" err="1">
                <a:latin typeface="Courier"/>
                <a:cs typeface="Courier"/>
              </a:rPr>
              <a:t>x:real,y:real</a:t>
            </a:r>
            <a:r>
              <a:rPr lang="en-US" sz="2300" dirty="0" smtClean="0">
                <a:latin typeface="Courier"/>
                <a:cs typeface="Courier"/>
              </a:rPr>
              <a:t>}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300" dirty="0" smtClean="0">
                <a:latin typeface="Courier"/>
                <a:cs typeface="Courier"/>
              </a:rPr>
              <a:t>f 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     </a:t>
            </a:r>
            <a:r>
              <a:rPr lang="en-US" sz="23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dx </a:t>
            </a:r>
            <a:r>
              <a:rPr lang="en-US" sz="2300" dirty="0">
                <a:latin typeface="Courier"/>
                <a:cs typeface="Courier"/>
              </a:rPr>
              <a:t>: </a:t>
            </a:r>
            <a:r>
              <a:rPr lang="en-US" sz="2300" dirty="0" smtClean="0">
                <a:latin typeface="Courier"/>
                <a:cs typeface="Courier"/>
              </a:rPr>
              <a:t>real </a:t>
            </a:r>
            <a:r>
              <a:rPr lang="en-US" sz="23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300" dirty="0" smtClean="0">
                <a:latin typeface="Courier"/>
                <a:cs typeface="Courier"/>
              </a:rPr>
              <a:t>p2.x – </a:t>
            </a:r>
            <a:r>
              <a:rPr lang="en-US" sz="2300" dirty="0" err="1" smtClean="0">
                <a:latin typeface="Courier"/>
                <a:cs typeface="Courier"/>
              </a:rPr>
              <a:t>p.x</a:t>
            </a:r>
            <a:endParaRPr lang="en-US" sz="230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dirty="0" smtClean="0">
                <a:latin typeface="Courier"/>
                <a:cs typeface="Courier"/>
              </a:rPr>
              <a:t>     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err="1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3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dy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300" dirty="0">
                <a:latin typeface="Courier"/>
                <a:cs typeface="Courier"/>
              </a:rPr>
              <a:t>: real </a:t>
            </a:r>
            <a:r>
              <a:rPr lang="en-US" sz="23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300" dirty="0" smtClean="0">
                <a:latin typeface="Courier"/>
                <a:cs typeface="Courier"/>
              </a:rPr>
              <a:t>p2.y </a:t>
            </a:r>
            <a:r>
              <a:rPr lang="en-US" sz="2300" dirty="0">
                <a:latin typeface="Courier"/>
                <a:cs typeface="Courier"/>
              </a:rPr>
              <a:t>– </a:t>
            </a:r>
            <a:r>
              <a:rPr lang="en-US" sz="2300" dirty="0" err="1" smtClean="0">
                <a:latin typeface="Courier"/>
                <a:cs typeface="Courier"/>
              </a:rPr>
              <a:t>p.y</a:t>
            </a:r>
            <a:endParaRPr lang="en-US" sz="230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 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in </a:t>
            </a:r>
            <a:r>
              <a:rPr lang="en-US" sz="2300" kern="0" dirty="0" err="1" smtClean="0">
                <a:latin typeface="Courier"/>
                <a:cs typeface="Courier"/>
              </a:rPr>
              <a:t>Math.sqrt</a:t>
            </a:r>
            <a:r>
              <a:rPr lang="en-US" sz="2300" kern="0" dirty="0" smtClean="0">
                <a:latin typeface="Courier"/>
                <a:cs typeface="Courier"/>
              </a:rPr>
              <a:t>(dx*dx </a:t>
            </a:r>
            <a:r>
              <a:rPr lang="en-US" sz="2300" kern="0" dirty="0">
                <a:latin typeface="Courier"/>
                <a:cs typeface="Courier"/>
              </a:rPr>
              <a:t>+ </a:t>
            </a:r>
            <a:r>
              <a:rPr lang="en-US" sz="2300" kern="0" dirty="0" err="1" smtClean="0">
                <a:latin typeface="Courier"/>
                <a:cs typeface="Courier"/>
              </a:rPr>
              <a:t>dy</a:t>
            </a:r>
            <a:r>
              <a:rPr lang="en-US" sz="2300" kern="0" dirty="0" smtClean="0">
                <a:latin typeface="Courier"/>
                <a:cs typeface="Courier"/>
              </a:rPr>
              <a:t>*</a:t>
            </a:r>
            <a:r>
              <a:rPr lang="en-US" sz="2300" kern="0" dirty="0" err="1" smtClean="0">
                <a:latin typeface="Courier"/>
                <a:cs typeface="Courier"/>
              </a:rPr>
              <a:t>dy</a:t>
            </a:r>
            <a:r>
              <a:rPr lang="en-US" sz="2300" kern="0" dirty="0">
                <a:latin typeface="Courier"/>
                <a:cs typeface="Courier"/>
              </a:rPr>
              <a:t>) 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end</a:t>
            </a:r>
            <a:endParaRPr lang="en-US" sz="2300" kern="0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3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smtClean="0">
                <a:solidFill>
                  <a:srgbClr val="FF0000"/>
                </a:solidFill>
                <a:latin typeface="Courier"/>
                <a:cs typeface="Courier"/>
              </a:rPr>
              <a:t>fun </a:t>
            </a:r>
            <a:r>
              <a:rPr lang="en-US" sz="2300" kern="0" dirty="0" err="1" smtClean="0">
                <a:solidFill>
                  <a:srgbClr val="FF0000"/>
                </a:solidFill>
                <a:latin typeface="Courier"/>
                <a:cs typeface="Courier"/>
              </a:rPr>
              <a:t>flipXMakeGreen</a:t>
            </a:r>
            <a:r>
              <a:rPr lang="en-US" sz="2300" kern="0" dirty="0" smtClean="0">
                <a:solidFill>
                  <a:srgbClr val="FF0000"/>
                </a:solidFill>
                <a:latin typeface="Courier"/>
                <a:cs typeface="Courier"/>
              </a:rPr>
              <a:t> p = </a:t>
            </a:r>
            <a:br>
              <a:rPr lang="en-US" sz="2300" kern="0" dirty="0" smtClean="0">
                <a:solidFill>
                  <a:srgbClr val="FF0000"/>
                </a:solidFill>
                <a:latin typeface="Courier"/>
                <a:cs typeface="Courier"/>
              </a:rPr>
            </a:br>
            <a:r>
              <a:rPr lang="en-US" sz="2300" dirty="0" smtClean="0">
                <a:solidFill>
                  <a:srgbClr val="FF0000"/>
                </a:solidFill>
                <a:latin typeface="Courier"/>
                <a:cs typeface="Courier"/>
              </a:rPr>
              <a:t>{</a:t>
            </a:r>
            <a:r>
              <a:rPr lang="en-US" sz="2300" dirty="0">
                <a:solidFill>
                  <a:srgbClr val="FF0000"/>
                </a:solidFill>
                <a:latin typeface="Courier"/>
                <a:cs typeface="Courier"/>
              </a:rPr>
              <a:t>x </a:t>
            </a:r>
            <a:r>
              <a:rPr lang="en-US" sz="2300" dirty="0" smtClean="0">
                <a:solidFill>
                  <a:srgbClr val="FF0000"/>
                </a:solidFill>
                <a:latin typeface="Courier"/>
                <a:cs typeface="Courier"/>
              </a:rPr>
              <a:t>= ~</a:t>
            </a:r>
            <a:r>
              <a:rPr lang="en-US" sz="2300" dirty="0" err="1" smtClean="0">
                <a:solidFill>
                  <a:srgbClr val="FF0000"/>
                </a:solidFill>
                <a:latin typeface="Courier"/>
                <a:cs typeface="Courier"/>
              </a:rPr>
              <a:t>p.x</a:t>
            </a:r>
            <a:r>
              <a:rPr lang="en-US" sz="2300" dirty="0">
                <a:solidFill>
                  <a:srgbClr val="FF0000"/>
                </a:solidFill>
                <a:latin typeface="Courier"/>
                <a:cs typeface="Courier"/>
              </a:rPr>
              <a:t>, </a:t>
            </a:r>
            <a:r>
              <a:rPr lang="en-US" sz="2300" dirty="0" smtClean="0">
                <a:solidFill>
                  <a:srgbClr val="FF0000"/>
                </a:solidFill>
                <a:latin typeface="Courier"/>
                <a:cs typeface="Courier"/>
              </a:rPr>
              <a:t>y=0.0, color="green"}</a:t>
            </a:r>
            <a:br>
              <a:rPr lang="en-US" sz="2300" dirty="0" smtClean="0">
                <a:solidFill>
                  <a:srgbClr val="FF0000"/>
                </a:solidFill>
                <a:latin typeface="Courier"/>
                <a:cs typeface="Courier"/>
              </a:rPr>
            </a:br>
            <a:endParaRPr lang="en-US" sz="2300" kern="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3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3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300" kern="0" dirty="0" smtClean="0">
                <a:solidFill>
                  <a:schemeClr val="accent2"/>
                </a:solidFill>
                <a:latin typeface="Courier"/>
                <a:cs typeface="Courier"/>
              </a:rPr>
              <a:t>d = </a:t>
            </a:r>
            <a:r>
              <a:rPr lang="en-US" sz="2300" dirty="0" err="1" smtClean="0">
                <a:latin typeface="Courier"/>
                <a:cs typeface="Courier"/>
              </a:rPr>
              <a:t>distMoved</a:t>
            </a:r>
            <a:r>
              <a:rPr lang="en-US" sz="2300" dirty="0" smtClean="0">
                <a:latin typeface="Courier"/>
                <a:cs typeface="Courier"/>
              </a:rPr>
              <a:t>(</a:t>
            </a:r>
            <a:r>
              <a:rPr lang="en-US" sz="2300" dirty="0" err="1" smtClean="0">
                <a:latin typeface="Courier"/>
                <a:cs typeface="Courier"/>
              </a:rPr>
              <a:t>flipXMakeGreen</a:t>
            </a:r>
            <a:r>
              <a:rPr lang="en-US" sz="2300" dirty="0" smtClean="0">
                <a:latin typeface="Courier"/>
                <a:cs typeface="Courier"/>
              </a:rPr>
              <a:t>, {x=3.0, y=4.0})</a:t>
            </a:r>
            <a:endParaRPr lang="en-US" sz="2300" kern="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722881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076" y="1983481"/>
            <a:ext cx="8053149" cy="4476520"/>
          </a:xfrm>
        </p:spPr>
        <p:txBody>
          <a:bodyPr/>
          <a:lstStyle/>
          <a:p>
            <a:r>
              <a:rPr lang="en-US" sz="3000" dirty="0">
                <a:solidFill>
                  <a:schemeClr val="accent2"/>
                </a:solidFill>
              </a:rPr>
              <a:t>If </a:t>
            </a:r>
            <a:r>
              <a:rPr lang="en-US" sz="3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t3 &lt;: t1</a:t>
            </a:r>
            <a:r>
              <a:rPr lang="en-US" sz="3000" dirty="0">
                <a:solidFill>
                  <a:schemeClr val="accent2"/>
                </a:solidFill>
              </a:rPr>
              <a:t> and </a:t>
            </a:r>
            <a:r>
              <a:rPr lang="en-US" sz="3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t2 &lt;: t4</a:t>
            </a:r>
            <a:r>
              <a:rPr lang="en-US" sz="3000" dirty="0">
                <a:solidFill>
                  <a:schemeClr val="accent2"/>
                </a:solidFill>
              </a:rPr>
              <a:t>, then </a:t>
            </a:r>
            <a:r>
              <a:rPr lang="en-US" sz="3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t1 -&gt; t2 &lt;: t3 -&gt; t4</a:t>
            </a:r>
          </a:p>
          <a:p>
            <a:pPr lvl="1"/>
            <a:r>
              <a:rPr lang="en-US" sz="3000" dirty="0" smtClean="0">
                <a:solidFill>
                  <a:schemeClr val="accent2"/>
                </a:solidFill>
              </a:rPr>
              <a:t>Function subtyping contravariant in argument(s) and covariant in results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36635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4300879"/>
            <a:ext cx="8153400" cy="215912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3000" kern="0" dirty="0" smtClean="0">
                <a:latin typeface="Courier"/>
                <a:cs typeface="Courier"/>
              </a:rPr>
              <a:t>g1: </a:t>
            </a:r>
            <a:r>
              <a:rPr lang="en-US" sz="3000" kern="0" dirty="0" err="1" smtClean="0">
                <a:latin typeface="Courier"/>
                <a:cs typeface="Courier"/>
              </a:rPr>
              <a:t>int</a:t>
            </a:r>
            <a:r>
              <a:rPr lang="en-US" sz="3000" kern="0" dirty="0" smtClean="0">
                <a:latin typeface="Courier"/>
                <a:cs typeface="Courier"/>
              </a:rPr>
              <a:t> -&gt; </a:t>
            </a:r>
            <a:r>
              <a:rPr lang="en-US" sz="3000" kern="0" dirty="0" err="1" smtClean="0">
                <a:latin typeface="Courier"/>
                <a:cs typeface="Courier"/>
              </a:rPr>
              <a:t>int</a:t>
            </a:r>
            <a:r>
              <a:rPr lang="en-US" sz="3000" kern="0" dirty="0" smtClean="0">
                <a:latin typeface="Courier"/>
                <a:cs typeface="Courier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3000" kern="0" dirty="0" smtClean="0">
                <a:latin typeface="Courier"/>
                <a:cs typeface="Courier"/>
              </a:rPr>
              <a:t>g2: float -&gt; float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3000" kern="0" dirty="0" smtClean="0">
                <a:latin typeface="Courier"/>
                <a:cs typeface="Courier"/>
              </a:rPr>
              <a:t>g3: </a:t>
            </a:r>
            <a:r>
              <a:rPr lang="en-US" sz="3000" kern="0" dirty="0" err="1" smtClean="0">
                <a:latin typeface="Courier"/>
                <a:cs typeface="Courier"/>
              </a:rPr>
              <a:t>int</a:t>
            </a:r>
            <a:r>
              <a:rPr lang="en-US" sz="3000" kern="0" dirty="0" smtClean="0">
                <a:latin typeface="Courier"/>
                <a:cs typeface="Courier"/>
              </a:rPr>
              <a:t> -&gt; float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3000" kern="0" dirty="0" smtClean="0">
                <a:latin typeface="Courier"/>
                <a:cs typeface="Courier"/>
              </a:rPr>
              <a:t>g4: float -&gt; </a:t>
            </a:r>
            <a:r>
              <a:rPr lang="en-US" sz="3000" kern="0" dirty="0" err="1" smtClean="0">
                <a:latin typeface="Courier"/>
                <a:cs typeface="Courier"/>
              </a:rPr>
              <a:t>int</a:t>
            </a:r>
            <a:endParaRPr lang="en-US" sz="3000" kern="0" dirty="0" smtClean="0">
              <a:latin typeface="Courier"/>
              <a:cs typeface="Courier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673076" y="1427151"/>
            <a:ext cx="826503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</a:rPr>
              <a:t>f = </a:t>
            </a:r>
            <a:r>
              <a:rPr lang="en-GB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  <a:sym typeface="Symbol" charset="0"/>
              </a:rPr>
              <a:t></a:t>
            </a:r>
            <a:r>
              <a:rPr lang="en-GB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  <a:sym typeface="Symbol" charset="0"/>
              </a:rPr>
              <a:t>x:floatfloat</a:t>
            </a:r>
            <a:r>
              <a:rPr lang="en-GB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  <a:sym typeface="Symbol" charset="0"/>
              </a:rPr>
              <a:t>. </a:t>
            </a:r>
            <a:r>
              <a:rPr lang="en-GB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  <a:sym typeface="Symbol" charset="0"/>
              </a:rPr>
              <a:t>sqrt</a:t>
            </a:r>
            <a:r>
              <a:rPr lang="en-GB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  <a:sym typeface="Symbol" charset="0"/>
              </a:rPr>
              <a:t>(x(2.3))    </a:t>
            </a:r>
            <a:r>
              <a:rPr lang="en-GB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  <a:sym typeface="Symbol" charset="0"/>
              </a:rPr>
              <a:t/>
            </a:r>
            <a:br>
              <a:rPr lang="en-GB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  <a:sym typeface="Symbol" charset="0"/>
              </a:rPr>
            </a:br>
            <a:r>
              <a:rPr lang="en-GB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  <a:sym typeface="Symbol" charset="0"/>
              </a:rPr>
              <a:t>f </a:t>
            </a:r>
            <a:r>
              <a:rPr lang="en-GB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  <a:sym typeface="Symbol" charset="0"/>
              </a:rPr>
              <a:t>: (</a:t>
            </a:r>
            <a:r>
              <a:rPr lang="en-GB" sz="3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  <a:sym typeface="Symbol" charset="0"/>
              </a:rPr>
              <a:t>floatfloat</a:t>
            </a:r>
            <a:r>
              <a:rPr lang="en-GB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Courier"/>
                <a:cs typeface="Courier"/>
                <a:sym typeface="Symbol" charset="0"/>
              </a:rPr>
              <a:t>)float </a:t>
            </a:r>
            <a:endParaRPr lang="en-GB" sz="3000" dirty="0" smtClean="0">
              <a:solidFill>
                <a:schemeClr val="tx1">
                  <a:lumMod val="95000"/>
                  <a:lumOff val="5000"/>
                </a:schemeClr>
              </a:solidFill>
              <a:latin typeface="Courier"/>
              <a:cs typeface="Courier"/>
              <a:sym typeface="Symbol" charset="0"/>
            </a:endParaRPr>
          </a:p>
          <a:p>
            <a:pPr>
              <a:defRPr/>
            </a:pPr>
            <a:endParaRPr lang="en-GB" sz="3000" dirty="0" smtClean="0">
              <a:solidFill>
                <a:schemeClr val="tx1">
                  <a:lumMod val="95000"/>
                  <a:lumOff val="5000"/>
                </a:schemeClr>
              </a:solidFill>
              <a:latin typeface="Courier"/>
              <a:cs typeface="Courier"/>
              <a:sym typeface="Symbol" charset="0"/>
            </a:endParaRPr>
          </a:p>
          <a:p>
            <a:pPr>
              <a:defRPr/>
            </a:pPr>
            <a:r>
              <a:rPr lang="en-US" sz="3000" kern="0" dirty="0">
                <a:latin typeface="Arial" panose="020B0604020202020204" pitchFamily="34" charset="0"/>
                <a:cs typeface="Arial" panose="020B0604020202020204" pitchFamily="34" charset="0"/>
              </a:rPr>
              <a:t>Assume we have </a:t>
            </a:r>
            <a:r>
              <a:rPr lang="en-US" sz="3000" kern="0" dirty="0" err="1" smtClean="0">
                <a:latin typeface="Courier"/>
                <a:cs typeface="Arial" panose="020B0604020202020204" pitchFamily="34" charset="0"/>
              </a:rPr>
              <a:t>int</a:t>
            </a:r>
            <a:r>
              <a:rPr lang="en-US" sz="3000" kern="0" dirty="0" smtClean="0">
                <a:latin typeface="Courier"/>
                <a:cs typeface="Courier"/>
              </a:rPr>
              <a:t> </a:t>
            </a:r>
            <a:r>
              <a:rPr lang="en-US" sz="3000" kern="0" dirty="0">
                <a:latin typeface="Courier"/>
                <a:cs typeface="Courier"/>
              </a:rPr>
              <a:t>&lt;: </a:t>
            </a:r>
            <a:r>
              <a:rPr lang="en-US" sz="3000" kern="0" dirty="0" smtClean="0">
                <a:latin typeface="Courier"/>
                <a:cs typeface="Courier"/>
              </a:rPr>
              <a:t>float</a:t>
            </a:r>
            <a:r>
              <a:rPr lang="en-US" sz="3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kern="0" dirty="0">
                <a:latin typeface="Arial" panose="020B0604020202020204" pitchFamily="34" charset="0"/>
                <a:cs typeface="Arial" panose="020B0604020202020204" pitchFamily="34" charset="0"/>
              </a:rPr>
              <a:t>which can be taken as </a:t>
            </a:r>
            <a:r>
              <a:rPr lang="en-US" sz="3000" kern="0" dirty="0">
                <a:latin typeface="Courier"/>
                <a:cs typeface="Courier"/>
              </a:rPr>
              <a:t>f(</a:t>
            </a:r>
            <a:r>
              <a:rPr lang="en-US" sz="3000" kern="0" dirty="0" err="1">
                <a:latin typeface="Courier"/>
                <a:cs typeface="Courier"/>
              </a:rPr>
              <a:t>gi</a:t>
            </a:r>
            <a:r>
              <a:rPr lang="en-US" sz="3000" kern="0" dirty="0">
                <a:latin typeface="Courier"/>
                <a:cs typeface="Courier"/>
              </a:rPr>
              <a:t>)?</a:t>
            </a:r>
          </a:p>
          <a:p>
            <a:pPr>
              <a:defRPr/>
            </a:pPr>
            <a:endParaRPr lang="en-GB" sz="3000" dirty="0">
              <a:solidFill>
                <a:srgbClr val="FF0000"/>
              </a:solidFill>
              <a:latin typeface="Arial" panose="020B0604020202020204" pitchFamily="34" charset="0"/>
              <a:cs typeface="+mn-cs"/>
              <a:sym typeface="Symbo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641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approach in 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71273"/>
            <a:ext cx="7772400" cy="2667000"/>
          </a:xfrm>
        </p:spPr>
        <p:txBody>
          <a:bodyPr/>
          <a:lstStyle/>
          <a:p>
            <a:r>
              <a:rPr lang="en-US" dirty="0" smtClean="0"/>
              <a:t>Define a </a:t>
            </a:r>
            <a:r>
              <a:rPr lang="en-US" i="1" dirty="0" smtClean="0"/>
              <a:t>class</a:t>
            </a:r>
            <a:r>
              <a:rPr lang="en-US" dirty="0" smtClean="0"/>
              <a:t>, with one </a:t>
            </a:r>
            <a:r>
              <a:rPr lang="en-US" i="1" dirty="0" smtClean="0"/>
              <a:t>abstract</a:t>
            </a:r>
            <a:r>
              <a:rPr lang="en-US" dirty="0" smtClean="0"/>
              <a:t> </a:t>
            </a:r>
            <a:r>
              <a:rPr lang="en-US" i="1" dirty="0" smtClean="0"/>
              <a:t>method</a:t>
            </a:r>
            <a:r>
              <a:rPr lang="en-US" dirty="0" smtClean="0"/>
              <a:t> for each operation</a:t>
            </a:r>
          </a:p>
          <a:p>
            <a:pPr lvl="1"/>
            <a:r>
              <a:rPr lang="en-US" dirty="0" smtClean="0"/>
              <a:t>Define a </a:t>
            </a:r>
            <a:r>
              <a:rPr lang="en-US" i="1" dirty="0" smtClean="0"/>
              <a:t>subclass</a:t>
            </a:r>
            <a:r>
              <a:rPr lang="en-US" dirty="0" smtClean="0"/>
              <a:t> for each variant</a:t>
            </a:r>
          </a:p>
          <a:p>
            <a:r>
              <a:rPr lang="en-US" dirty="0" smtClean="0"/>
              <a:t>So “fill out the grid” via </a:t>
            </a:r>
            <a:r>
              <a:rPr lang="en-US" dirty="0" smtClean="0">
                <a:solidFill>
                  <a:schemeClr val="accent2"/>
                </a:solidFill>
              </a:rPr>
              <a:t>one class per row</a:t>
            </a:r>
            <a:r>
              <a:rPr lang="en-US" dirty="0" smtClean="0"/>
              <a:t> with one method implementation for each grid position</a:t>
            </a:r>
          </a:p>
          <a:p>
            <a:pPr lvl="1"/>
            <a:r>
              <a:rPr lang="en-US" dirty="0" smtClean="0"/>
              <a:t>Can use a method in the superclass if there is a default for multiple entries in a column</a:t>
            </a:r>
            <a:endParaRPr lang="en-US" sz="1000" dirty="0"/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577745"/>
              </p:ext>
            </p:extLst>
          </p:nvPr>
        </p:nvGraphicFramePr>
        <p:xfrm>
          <a:off x="1752601" y="1235055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8328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300" dirty="0">
                <a:solidFill>
                  <a:srgbClr val="ADB8AA"/>
                </a:solidFill>
              </a:rPr>
              <a:t>OOP versus Functional decomposition</a:t>
            </a:r>
          </a:p>
          <a:p>
            <a:pPr lvl="0"/>
            <a:r>
              <a:rPr lang="en-US" sz="3300" dirty="0">
                <a:solidFill>
                  <a:srgbClr val="ADB8AA"/>
                </a:solidFill>
              </a:rPr>
              <a:t>Multi-inheritance and </a:t>
            </a:r>
            <a:r>
              <a:rPr lang="en-US" sz="3300" dirty="0" err="1">
                <a:solidFill>
                  <a:srgbClr val="ADB8AA"/>
                </a:solidFill>
              </a:rPr>
              <a:t>Mixins</a:t>
            </a:r>
            <a:endParaRPr lang="en-US" sz="3300" dirty="0">
              <a:solidFill>
                <a:srgbClr val="ADB8AA"/>
              </a:solidFill>
            </a:endParaRPr>
          </a:p>
          <a:p>
            <a:pPr lvl="0"/>
            <a:r>
              <a:rPr lang="en-US" sz="3300" dirty="0"/>
              <a:t>Subtyping</a:t>
            </a:r>
          </a:p>
          <a:p>
            <a:pPr lvl="1"/>
            <a:r>
              <a:rPr lang="en-US" sz="3300" dirty="0">
                <a:solidFill>
                  <a:srgbClr val="ADB8AA"/>
                </a:solidFill>
              </a:rPr>
              <a:t>Records: a tiny language</a:t>
            </a:r>
          </a:p>
          <a:p>
            <a:pPr lvl="1"/>
            <a:r>
              <a:rPr lang="en-US" sz="3300" dirty="0">
                <a:solidFill>
                  <a:srgbClr val="ADB8AA"/>
                </a:solidFill>
              </a:rPr>
              <a:t>functions subtyping</a:t>
            </a:r>
          </a:p>
          <a:p>
            <a:pPr lvl="1"/>
            <a:r>
              <a:rPr lang="en-US" sz="3300" dirty="0"/>
              <a:t>OOP subtyping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361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object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Objects: mostly records holding fields and methods</a:t>
            </a:r>
          </a:p>
          <a:p>
            <a:pPr lvl="1"/>
            <a:r>
              <a:rPr lang="en-US" dirty="0" smtClean="0"/>
              <a:t>Fields are mutable</a:t>
            </a:r>
          </a:p>
          <a:p>
            <a:pPr lvl="1"/>
            <a:r>
              <a:rPr lang="en-US" dirty="0" smtClean="0"/>
              <a:t>Methods are immutable functions that also have access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So </a:t>
            </a:r>
            <a:r>
              <a:rPr lang="en-US" i="1" dirty="0" smtClean="0">
                <a:cs typeface="Courier New" pitchFamily="49" charset="0"/>
              </a:rPr>
              <a:t>could</a:t>
            </a:r>
            <a:r>
              <a:rPr lang="en-US" dirty="0" smtClean="0">
                <a:cs typeface="Courier New" pitchFamily="49" charset="0"/>
              </a:rPr>
              <a:t> design a type system using types very much like record types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Subtypes could have extra fields and methods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Overriding methods could have </a:t>
            </a:r>
            <a:r>
              <a:rPr lang="en-US" dirty="0" err="1" smtClean="0">
                <a:cs typeface="Courier New" pitchFamily="49" charset="0"/>
              </a:rPr>
              <a:t>contravariant</a:t>
            </a:r>
            <a:r>
              <a:rPr lang="en-US" dirty="0" smtClean="0">
                <a:cs typeface="Courier New" pitchFamily="49" charset="0"/>
              </a:rPr>
              <a:t> arguments and covariant results compared to method overridden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Sound only because method “slots” are immutable!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30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and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969" y="1946672"/>
            <a:ext cx="8034741" cy="4018359"/>
          </a:xfrm>
        </p:spPr>
        <p:txBody>
          <a:bodyPr/>
          <a:lstStyle/>
          <a:p>
            <a:r>
              <a:rPr lang="en-US" sz="3000" dirty="0" smtClean="0"/>
              <a:t>An object can be viewed as a record with object fields and methods.</a:t>
            </a:r>
          </a:p>
          <a:p>
            <a:r>
              <a:rPr lang="en-US" sz="3000" dirty="0"/>
              <a:t>So could design a type system using types very much like record types</a:t>
            </a:r>
          </a:p>
          <a:p>
            <a:pPr lvl="1"/>
            <a:r>
              <a:rPr lang="en-US" sz="3000" dirty="0"/>
              <a:t>Subtypes could have </a:t>
            </a:r>
            <a:r>
              <a:rPr lang="en-US" sz="3000" dirty="0">
                <a:solidFill>
                  <a:srgbClr val="FF0000"/>
                </a:solidFill>
              </a:rPr>
              <a:t>extra fields and methods</a:t>
            </a:r>
          </a:p>
          <a:p>
            <a:pPr lvl="1"/>
            <a:r>
              <a:rPr lang="en-US" sz="3000" dirty="0"/>
              <a:t>Overriding methods could </a:t>
            </a:r>
            <a:r>
              <a:rPr lang="en-US" sz="3000" dirty="0" smtClean="0"/>
              <a:t>have subtypes (methods are immutable)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292836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Java/C#…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dirty="0" smtClean="0"/>
              <a:t>Compare/contrast to what our “theory” allows: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1. Types are class names and subtyping are explicit subclasses</a:t>
            </a:r>
          </a:p>
          <a:p>
            <a:pPr marL="0" indent="0">
              <a:buNone/>
            </a:pPr>
            <a:r>
              <a:rPr lang="en-US" sz="3000" dirty="0" smtClean="0"/>
              <a:t>2. A subclass can add fields and methods</a:t>
            </a:r>
          </a:p>
          <a:p>
            <a:pPr marL="0" indent="0">
              <a:buNone/>
            </a:pPr>
            <a:r>
              <a:rPr lang="en-US" sz="3000" dirty="0" smtClean="0"/>
              <a:t>3. A subclass can override a method with a covariant return type</a:t>
            </a:r>
          </a:p>
          <a:p>
            <a:pPr lvl="1">
              <a:buFont typeface="+mj-lt"/>
              <a:buAutoNum type="arabicPeriod"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657223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vs.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3000" dirty="0" smtClean="0"/>
              <a:t>A </a:t>
            </a:r>
            <a:r>
              <a:rPr lang="en-US" sz="3000" dirty="0" smtClean="0">
                <a:solidFill>
                  <a:srgbClr val="FF0000"/>
                </a:solidFill>
              </a:rPr>
              <a:t>class defines</a:t>
            </a:r>
            <a:r>
              <a:rPr lang="en-US" sz="3000" dirty="0" smtClean="0"/>
              <a:t> an object's behavior</a:t>
            </a:r>
          </a:p>
          <a:p>
            <a:pPr lvl="1"/>
            <a:r>
              <a:rPr lang="en-US" sz="3000" dirty="0" err="1" smtClean="0"/>
              <a:t>Subclassing</a:t>
            </a:r>
            <a:r>
              <a:rPr lang="en-US" sz="3000" dirty="0" smtClean="0"/>
              <a:t> inherits behavior and changes it via extension and overriding</a:t>
            </a:r>
            <a:endParaRPr lang="en-US" sz="3000" dirty="0"/>
          </a:p>
          <a:p>
            <a:r>
              <a:rPr lang="en-US" sz="3000" dirty="0" smtClean="0"/>
              <a:t>A </a:t>
            </a:r>
            <a:r>
              <a:rPr lang="en-US" sz="3000" dirty="0" smtClean="0">
                <a:solidFill>
                  <a:srgbClr val="FF0000"/>
                </a:solidFill>
              </a:rPr>
              <a:t>type describes </a:t>
            </a:r>
            <a:r>
              <a:rPr lang="en-US" sz="3000" dirty="0" smtClean="0"/>
              <a:t>an object's methods’ argument/result types</a:t>
            </a:r>
          </a:p>
          <a:p>
            <a:pPr lvl="1"/>
            <a:r>
              <a:rPr lang="en-US" sz="3000" dirty="0" smtClean="0"/>
              <a:t>A subtype is substitutable in terms of its field/method types</a:t>
            </a:r>
            <a:endParaRPr lang="en-US" sz="3000" dirty="0"/>
          </a:p>
          <a:p>
            <a:r>
              <a:rPr lang="en-US" sz="3000" dirty="0" smtClean="0"/>
              <a:t>These are separate concepts:  </a:t>
            </a:r>
            <a:r>
              <a:rPr lang="en-US" sz="3000" dirty="0"/>
              <a:t>t</a:t>
            </a:r>
            <a:r>
              <a:rPr lang="en-US" sz="3000" dirty="0" smtClean="0"/>
              <a:t>ry to use the terms correctly</a:t>
            </a:r>
          </a:p>
        </p:txBody>
      </p:sp>
    </p:spTree>
    <p:extLst>
      <p:ext uri="{BB962C8B-B14F-4D97-AF65-F5344CB8AC3E}">
        <p14:creationId xmlns:p14="http://schemas.microsoft.com/office/powerpoint/2010/main" val="36147131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Why Java did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969" y="1946672"/>
            <a:ext cx="7887480" cy="4018359"/>
          </a:xfrm>
        </p:spPr>
        <p:txBody>
          <a:bodyPr/>
          <a:lstStyle/>
          <a:p>
            <a:r>
              <a:rPr lang="en-US" sz="3300" dirty="0" smtClean="0"/>
              <a:t>To receive a more flexible type system</a:t>
            </a:r>
          </a:p>
          <a:p>
            <a:endParaRPr lang="en-US" sz="3300" dirty="0" smtClean="0"/>
          </a:p>
          <a:p>
            <a:endParaRPr lang="en-US" sz="3300" dirty="0"/>
          </a:p>
          <a:p>
            <a:endParaRPr lang="en-US" sz="3300" dirty="0" smtClean="0"/>
          </a:p>
          <a:p>
            <a:endParaRPr lang="en-US" sz="3300" dirty="0"/>
          </a:p>
          <a:p>
            <a:endParaRPr lang="en-US" sz="3300" dirty="0" smtClean="0"/>
          </a:p>
          <a:p>
            <a:endParaRPr lang="en-US" sz="3300" dirty="0" smtClean="0"/>
          </a:p>
          <a:p>
            <a:endParaRPr lang="en-US" sz="3300" dirty="0"/>
          </a:p>
          <a:p>
            <a:r>
              <a:rPr lang="en-US" sz="3300" dirty="0" smtClean="0"/>
              <a:t>Very high cost. </a:t>
            </a:r>
            <a:r>
              <a:rPr lang="en-US" sz="3300" dirty="0"/>
              <a:t>B</a:t>
            </a:r>
            <a:r>
              <a:rPr lang="en-US" sz="3300" dirty="0" smtClean="0"/>
              <a:t>etter solution?</a:t>
            </a:r>
            <a:endParaRPr lang="en-US" sz="3300" dirty="0"/>
          </a:p>
        </p:txBody>
      </p:sp>
      <p:grpSp>
        <p:nvGrpSpPr>
          <p:cNvPr id="6" name="Group 5"/>
          <p:cNvGrpSpPr/>
          <p:nvPr/>
        </p:nvGrpSpPr>
        <p:grpSpPr>
          <a:xfrm>
            <a:off x="1852924" y="2470612"/>
            <a:ext cx="5186849" cy="3181910"/>
            <a:chOff x="1852924" y="3004344"/>
            <a:chExt cx="5186849" cy="3181910"/>
          </a:xfrm>
        </p:grpSpPr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1852924" y="3004344"/>
              <a:ext cx="5186849" cy="16927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600" b="1" dirty="0">
                  <a:latin typeface="Courier New" charset="0"/>
                  <a:cs typeface="+mn-cs"/>
                </a:rPr>
                <a:t>void reverse(Object[] a</a:t>
              </a:r>
              <a:r>
                <a:rPr lang="en-GB" sz="2600" b="1" dirty="0" smtClean="0">
                  <a:latin typeface="Courier New" charset="0"/>
                  <a:cs typeface="+mn-cs"/>
                </a:rPr>
                <a:t>)</a:t>
              </a:r>
              <a:r>
                <a:rPr lang="en-GB" sz="2600" b="1" dirty="0" smtClean="0">
                  <a:latin typeface="Courier New" charset="0"/>
                </a:rPr>
                <a:t>{</a:t>
              </a:r>
            </a:p>
            <a:p>
              <a:pPr>
                <a:defRPr/>
              </a:pPr>
              <a:r>
                <a:rPr lang="en-GB" sz="2600" b="1" dirty="0" smtClean="0">
                  <a:latin typeface="Courier New" charset="0"/>
                  <a:cs typeface="+mn-cs"/>
                </a:rPr>
                <a:t>...</a:t>
              </a:r>
            </a:p>
            <a:p>
              <a:pPr>
                <a:defRPr/>
              </a:pPr>
              <a:r>
                <a:rPr lang="en-GB" sz="2600" b="1" dirty="0" smtClean="0">
                  <a:latin typeface="Courier New" charset="0"/>
                </a:rPr>
                <a:t>a[</a:t>
              </a:r>
              <a:r>
                <a:rPr lang="en-GB" sz="2600" b="1" dirty="0" err="1" smtClean="0">
                  <a:latin typeface="Courier New" charset="0"/>
                </a:rPr>
                <a:t>i</a:t>
              </a:r>
              <a:r>
                <a:rPr lang="en-GB" sz="2600" b="1" dirty="0" smtClean="0">
                  <a:latin typeface="Courier New" charset="0"/>
                </a:rPr>
                <a:t>] = b[j]</a:t>
              </a:r>
            </a:p>
            <a:p>
              <a:pPr>
                <a:defRPr/>
              </a:pPr>
              <a:r>
                <a:rPr lang="en-GB" sz="2600" b="1" dirty="0" smtClean="0">
                  <a:latin typeface="Courier New" charset="0"/>
                  <a:cs typeface="+mn-cs"/>
                </a:rPr>
                <a:t>...}</a:t>
              </a:r>
            </a:p>
          </p:txBody>
        </p:sp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1852924" y="4893592"/>
              <a:ext cx="4786674" cy="1292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2600" b="1" dirty="0" err="1">
                  <a:latin typeface="Courier New" charset="0"/>
                  <a:cs typeface="+mn-cs"/>
                </a:rPr>
                <a:t>Int</a:t>
              </a:r>
              <a:r>
                <a:rPr lang="en-GB" sz="2600" b="1" dirty="0">
                  <a:latin typeface="Courier New" charset="0"/>
                  <a:cs typeface="+mn-cs"/>
                </a:rPr>
                <a:t>[] a = new </a:t>
              </a:r>
              <a:r>
                <a:rPr lang="en-GB" sz="2600" b="1" dirty="0" err="1">
                  <a:latin typeface="Courier New" charset="0"/>
                  <a:cs typeface="+mn-cs"/>
                </a:rPr>
                <a:t>Int</a:t>
              </a:r>
              <a:r>
                <a:rPr lang="en-GB" sz="2600" b="1" dirty="0">
                  <a:latin typeface="Courier New" charset="0"/>
                  <a:cs typeface="+mn-cs"/>
                </a:rPr>
                <a:t>[100];</a:t>
              </a:r>
            </a:p>
            <a:p>
              <a:pPr>
                <a:defRPr/>
              </a:pPr>
              <a:r>
                <a:rPr lang="en-GB" sz="2600" b="1" dirty="0">
                  <a:latin typeface="Courier New" charset="0"/>
                  <a:cs typeface="+mn-cs"/>
                </a:rPr>
                <a:t>...</a:t>
              </a:r>
            </a:p>
            <a:p>
              <a:pPr>
                <a:defRPr/>
              </a:pPr>
              <a:r>
                <a:rPr lang="en-GB" sz="2600" b="1" dirty="0">
                  <a:latin typeface="Courier New" charset="0"/>
                  <a:cs typeface="+mn-cs"/>
                </a:rPr>
                <a:t>reverse(a);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69708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335" y="232247"/>
            <a:ext cx="8735329" cy="1215553"/>
          </a:xfrm>
        </p:spPr>
        <p:txBody>
          <a:bodyPr/>
          <a:lstStyle/>
          <a:p>
            <a:r>
              <a:rPr lang="en-US" dirty="0" smtClean="0"/>
              <a:t>Generics: parametric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/>
              <a:t>Some good uses for parametric polymorphism:</a:t>
            </a:r>
          </a:p>
          <a:p>
            <a:endParaRPr lang="en-US" sz="3000" dirty="0"/>
          </a:p>
          <a:p>
            <a:endParaRPr lang="en-US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endParaRPr lang="en-US" sz="3000" dirty="0"/>
          </a:p>
          <a:p>
            <a:r>
              <a:rPr lang="en-US" sz="3000" dirty="0" smtClean="0"/>
              <a:t>General point: When types can “be anything” but multiple things need to be “the same type”</a:t>
            </a:r>
            <a:endParaRPr lang="en-US" sz="3000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467125"/>
            <a:ext cx="7620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compose </a:t>
            </a:r>
            <a:r>
              <a:rPr lang="en-US" sz="2000" kern="0" dirty="0" smtClean="0">
                <a:latin typeface="Courier"/>
                <a:cs typeface="Courier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g</a:t>
            </a:r>
            <a:r>
              <a:rPr lang="en-US" sz="2000" kern="0" dirty="0" err="1" smtClean="0">
                <a:latin typeface="Courier"/>
                <a:cs typeface="Courier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h</a:t>
            </a:r>
            <a:r>
              <a:rPr lang="en-US" sz="2000" kern="0" dirty="0" smtClean="0">
                <a:latin typeface="Courier"/>
                <a:cs typeface="Courier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</a:t>
            </a:r>
            <a:r>
              <a:rPr lang="en-US" sz="2000" kern="0" dirty="0" smtClean="0">
                <a:latin typeface="Courier"/>
                <a:cs typeface="Courier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=&gt; </a:t>
            </a:r>
            <a:r>
              <a:rPr lang="en-US" sz="2000" kern="0" dirty="0" smtClean="0">
                <a:latin typeface="Courier"/>
                <a:cs typeface="Courier"/>
              </a:rPr>
              <a:t>g (h 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"/>
                <a:cs typeface="Courier"/>
              </a:rPr>
              <a:t>(*</a:t>
            </a:r>
            <a:r>
              <a:rPr lang="en-US" sz="1000" kern="0" dirty="0" smtClean="0">
                <a:solidFill>
                  <a:srgbClr val="7030A0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"/>
                <a:cs typeface="Courier"/>
              </a:rPr>
              <a:t>compose</a:t>
            </a:r>
            <a:r>
              <a:rPr lang="en-US" sz="1000" kern="0" dirty="0" smtClean="0">
                <a:solidFill>
                  <a:srgbClr val="7030A0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"/>
                <a:cs typeface="Courier"/>
              </a:rPr>
              <a:t>:</a:t>
            </a:r>
            <a:r>
              <a:rPr lang="en-US" sz="1000" kern="0" dirty="0" smtClean="0">
                <a:solidFill>
                  <a:srgbClr val="7030A0"/>
                </a:solidFill>
                <a:latin typeface="Courier"/>
                <a:cs typeface="Courier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"/>
                <a:cs typeface="Courier"/>
              </a:rPr>
              <a:t>('b</a:t>
            </a:r>
            <a:r>
              <a:rPr lang="pt-BR" sz="1200" dirty="0">
                <a:solidFill>
                  <a:srgbClr val="7030A0"/>
                </a:solidFill>
                <a:latin typeface="Courier"/>
                <a:cs typeface="Courier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"/>
                <a:cs typeface="Courier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"/>
                <a:cs typeface="Courier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"/>
                <a:cs typeface="Courier"/>
              </a:rPr>
              <a:t>'c) * ('a</a:t>
            </a:r>
            <a:r>
              <a:rPr lang="pt-BR" sz="1200" dirty="0">
                <a:solidFill>
                  <a:srgbClr val="7030A0"/>
                </a:solidFill>
                <a:latin typeface="Courier"/>
                <a:cs typeface="Courier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"/>
                <a:cs typeface="Courier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"/>
                <a:cs typeface="Courier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"/>
                <a:cs typeface="Courier"/>
              </a:rPr>
              <a:t>'b) -&gt; ('a</a:t>
            </a:r>
            <a:r>
              <a:rPr lang="pt-BR" sz="1200" dirty="0">
                <a:solidFill>
                  <a:srgbClr val="7030A0"/>
                </a:solidFill>
                <a:latin typeface="Courier"/>
                <a:cs typeface="Courier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"/>
                <a:cs typeface="Courier"/>
              </a:rPr>
              <a:t>-&gt;</a:t>
            </a:r>
            <a:r>
              <a:rPr lang="pt-BR" sz="1200" dirty="0">
                <a:solidFill>
                  <a:srgbClr val="7030A0"/>
                </a:solidFill>
                <a:latin typeface="Courier"/>
                <a:cs typeface="Courier"/>
              </a:rPr>
              <a:t> </a:t>
            </a:r>
            <a:r>
              <a:rPr lang="pt-BR" sz="2000" dirty="0">
                <a:solidFill>
                  <a:srgbClr val="7030A0"/>
                </a:solidFill>
                <a:latin typeface="Courier"/>
                <a:cs typeface="Courier"/>
              </a:rPr>
              <a:t>'c</a:t>
            </a:r>
            <a:r>
              <a:rPr lang="pt-BR" sz="2000" dirty="0" smtClean="0">
                <a:solidFill>
                  <a:srgbClr val="7030A0"/>
                </a:solidFill>
                <a:latin typeface="Courier"/>
                <a:cs typeface="Courier"/>
              </a:rPr>
              <a:t>)</a:t>
            </a:r>
            <a:r>
              <a:rPr lang="pt-BR" sz="1000" dirty="0" smtClean="0">
                <a:solidFill>
                  <a:srgbClr val="7030A0"/>
                </a:solidFill>
                <a:latin typeface="Courier"/>
                <a:cs typeface="Courier"/>
              </a:rPr>
              <a:t> </a:t>
            </a:r>
            <a:r>
              <a:rPr lang="pt-BR" sz="2000" dirty="0" smtClean="0">
                <a:solidFill>
                  <a:srgbClr val="7030A0"/>
                </a:solidFill>
                <a:latin typeface="Courier"/>
                <a:cs typeface="Courier"/>
              </a:rPr>
              <a:t>*)</a:t>
            </a:r>
            <a:endParaRPr lang="en-US" sz="2000" kern="0" dirty="0">
              <a:solidFill>
                <a:srgbClr val="7030A0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"/>
              <a:cs typeface="Courier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3533925"/>
            <a:ext cx="67818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length </a:t>
            </a:r>
            <a:r>
              <a:rPr lang="en-US" sz="2000" kern="0" dirty="0" smtClean="0">
                <a:latin typeface="Courier"/>
                <a:cs typeface="Courier"/>
              </a:rPr>
              <a:t>: 'a list -&gt; </a:t>
            </a:r>
            <a:r>
              <a:rPr lang="en-US" sz="2000" kern="0" dirty="0" err="1" smtClean="0">
                <a:latin typeface="Courier"/>
                <a:cs typeface="Courier"/>
              </a:rPr>
              <a:t>int</a:t>
            </a:r>
            <a:endParaRPr lang="en-US" sz="2000" kern="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map </a:t>
            </a:r>
            <a:r>
              <a:rPr lang="en-US" sz="2000" kern="0" dirty="0">
                <a:latin typeface="Courier"/>
                <a:cs typeface="Courier"/>
              </a:rPr>
              <a:t>: </a:t>
            </a:r>
            <a:r>
              <a:rPr lang="en-US" sz="2000" kern="0" dirty="0" smtClean="0">
                <a:latin typeface="Courier"/>
                <a:cs typeface="Courier"/>
              </a:rPr>
              <a:t>('a -&gt; 'b) -&gt; 'a </a:t>
            </a:r>
            <a:r>
              <a:rPr lang="en-US" sz="2000" kern="0" dirty="0">
                <a:latin typeface="Courier"/>
                <a:cs typeface="Courier"/>
              </a:rPr>
              <a:t>list -&gt; </a:t>
            </a:r>
            <a:r>
              <a:rPr lang="en-US" sz="2000" kern="0" dirty="0" smtClean="0">
                <a:latin typeface="Courier"/>
                <a:cs typeface="Courier"/>
              </a:rPr>
              <a:t>'b list</a:t>
            </a:r>
            <a:endParaRPr lang="en-US" sz="2000" kern="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swap </a:t>
            </a:r>
            <a:r>
              <a:rPr lang="en-US" sz="2000" kern="0" dirty="0">
                <a:latin typeface="Courier"/>
                <a:cs typeface="Courier"/>
              </a:rPr>
              <a:t>: ('a *</a:t>
            </a:r>
            <a:r>
              <a:rPr lang="en-US" sz="2000" kern="0" dirty="0" smtClean="0">
                <a:latin typeface="Courier"/>
                <a:cs typeface="Courier"/>
              </a:rPr>
              <a:t> </a:t>
            </a:r>
            <a:r>
              <a:rPr lang="en-US" sz="2000" kern="0" dirty="0">
                <a:latin typeface="Courier"/>
                <a:cs typeface="Courier"/>
              </a:rPr>
              <a:t>'b) -&gt; </a:t>
            </a:r>
            <a:r>
              <a:rPr lang="en-US" sz="2000" kern="0" dirty="0" smtClean="0">
                <a:latin typeface="Courier"/>
                <a:cs typeface="Courier"/>
              </a:rPr>
              <a:t>('b * 'a)</a:t>
            </a:r>
            <a:endParaRPr lang="en-US" sz="2000" kern="0" dirty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89801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981200"/>
          </a:xfrm>
        </p:spPr>
        <p:txBody>
          <a:bodyPr/>
          <a:lstStyle/>
          <a:p>
            <a:r>
              <a:rPr lang="en-US" sz="3000" dirty="0" smtClean="0"/>
              <a:t>Java generics a bit clumsier syntactically and semantically, but can express the same ideas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657600"/>
            <a:ext cx="625891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Pair</a:t>
            </a:r>
            <a:r>
              <a:rPr lang="en-US" sz="2000" dirty="0" smtClean="0">
                <a:latin typeface="Courier"/>
                <a:cs typeface="Courier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T1</a:t>
            </a:r>
            <a:r>
              <a:rPr lang="en-US" sz="2000" dirty="0" smtClean="0">
                <a:latin typeface="Courier"/>
                <a:cs typeface="Courier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T2</a:t>
            </a:r>
            <a:r>
              <a:rPr lang="en-US" sz="2000" dirty="0" smtClean="0">
                <a:latin typeface="Courier"/>
                <a:cs typeface="Courier"/>
              </a:rPr>
              <a:t>&gt;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"/>
                <a:cs typeface="Courier"/>
              </a:rPr>
              <a:t>  T1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T2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Pair(T1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_x</a:t>
            </a:r>
            <a:r>
              <a:rPr lang="en-US" sz="2000" kern="0" dirty="0" smtClean="0">
                <a:latin typeface="Courier"/>
                <a:cs typeface="Courier"/>
              </a:rPr>
              <a:t>, </a:t>
            </a:r>
            <a:r>
              <a:rPr lang="en-US" sz="2000" dirty="0">
                <a:latin typeface="Courier"/>
                <a:cs typeface="Courier"/>
              </a:rPr>
              <a:t>T2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_y</a:t>
            </a:r>
            <a:r>
              <a:rPr lang="en-US" sz="2000" kern="0" dirty="0" smtClean="0">
                <a:latin typeface="Courier"/>
                <a:cs typeface="Courier"/>
              </a:rPr>
              <a:t>){ x = _x; y = _y;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 Pair&lt;T2,T1&gt;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swap</a:t>
            </a:r>
            <a:r>
              <a:rPr lang="en-US" sz="2000" kern="0" dirty="0" smtClean="0">
                <a:latin typeface="Courier"/>
                <a:cs typeface="Courier"/>
              </a:rPr>
              <a:t>() {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return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new </a:t>
            </a:r>
            <a:r>
              <a:rPr lang="en-US" sz="2000" dirty="0" smtClean="0">
                <a:latin typeface="Courier"/>
                <a:cs typeface="Courier"/>
              </a:rPr>
              <a:t>Pair&lt;T2,T1&gt;(</a:t>
            </a:r>
            <a:r>
              <a:rPr lang="en-US" sz="2000" dirty="0" err="1" smtClean="0">
                <a:latin typeface="Courier"/>
                <a:cs typeface="Courier"/>
              </a:rPr>
              <a:t>y,x</a:t>
            </a:r>
            <a:r>
              <a:rPr lang="en-US" sz="2000" dirty="0" smtClean="0">
                <a:latin typeface="Courier"/>
                <a:cs typeface="Courier"/>
              </a:rPr>
              <a:t>);</a:t>
            </a:r>
            <a:endParaRPr lang="en-US" sz="2000" kern="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"/>
                <a:cs typeface="Courier"/>
              </a:rPr>
              <a:t>  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2072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Subtyping is not good for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286000"/>
          </a:xfrm>
        </p:spPr>
        <p:txBody>
          <a:bodyPr/>
          <a:lstStyle/>
          <a:p>
            <a:r>
              <a:rPr lang="en-US" sz="3000" dirty="0" smtClean="0"/>
              <a:t>Using subtyping for containers is much more painful for clients </a:t>
            </a:r>
          </a:p>
          <a:p>
            <a:pPr lvl="1"/>
            <a:r>
              <a:rPr lang="en-US" sz="3000" dirty="0" smtClean="0"/>
              <a:t>Have to </a:t>
            </a:r>
            <a:r>
              <a:rPr lang="en-US" sz="3000" dirty="0" smtClean="0">
                <a:solidFill>
                  <a:schemeClr val="accent2"/>
                </a:solidFill>
              </a:rPr>
              <a:t>downcast</a:t>
            </a:r>
            <a:r>
              <a:rPr lang="en-US" sz="3000" dirty="0" smtClean="0"/>
              <a:t> items retrieved from containers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3733800"/>
            <a:ext cx="7239000" cy="2514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LamePair</a:t>
            </a:r>
            <a:r>
              <a:rPr lang="en-US" sz="2000" dirty="0" smtClean="0">
                <a:latin typeface="Courier"/>
                <a:cs typeface="Courier"/>
              </a:rPr>
              <a:t> {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"/>
                <a:cs typeface="Courier"/>
              </a:rPr>
              <a:t>  Object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err="1" smtClean="0">
                <a:latin typeface="Courier"/>
                <a:cs typeface="Courier"/>
              </a:rPr>
              <a:t>LamePair</a:t>
            </a:r>
            <a:r>
              <a:rPr lang="en-US" sz="2000" dirty="0" smtClean="0">
                <a:latin typeface="Courier"/>
                <a:cs typeface="Courier"/>
              </a:rPr>
              <a:t>(Object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_x</a:t>
            </a:r>
            <a:r>
              <a:rPr lang="en-US" sz="2000" kern="0" dirty="0" smtClean="0">
                <a:latin typeface="Courier"/>
                <a:cs typeface="Courier"/>
              </a:rPr>
              <a:t>,</a:t>
            </a:r>
            <a:r>
              <a:rPr lang="en-US" sz="1400" kern="0" dirty="0" smtClean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Object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_y</a:t>
            </a:r>
            <a:r>
              <a:rPr lang="en-US" sz="2000" kern="0" dirty="0" smtClean="0">
                <a:latin typeface="Courier"/>
                <a:cs typeface="Courier"/>
              </a:rPr>
              <a:t>){</a:t>
            </a:r>
            <a:r>
              <a:rPr lang="en-US" sz="1600" kern="0" dirty="0" smtClean="0"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x=_x;</a:t>
            </a:r>
            <a:r>
              <a:rPr lang="en-US" sz="1600" kern="0" dirty="0" smtClean="0"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y=_y;</a:t>
            </a:r>
            <a:r>
              <a:rPr lang="en-US" sz="1400" kern="0" dirty="0" smtClean="0"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 </a:t>
            </a:r>
            <a:r>
              <a:rPr lang="en-US" sz="2000" kern="0" dirty="0" err="1" smtClean="0">
                <a:latin typeface="Courier"/>
                <a:cs typeface="Courier"/>
              </a:rPr>
              <a:t>LamePair</a:t>
            </a:r>
            <a:r>
              <a:rPr lang="en-US" sz="2000" kern="0" dirty="0" smtClean="0"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swap</a:t>
            </a:r>
            <a:r>
              <a:rPr lang="en-US" sz="2000" kern="0" dirty="0" smtClean="0">
                <a:latin typeface="Courier"/>
                <a:cs typeface="Courier"/>
              </a:rPr>
              <a:t>() {</a:t>
            </a:r>
            <a:r>
              <a:rPr lang="en-US" sz="1400" kern="0" dirty="0" smtClean="0"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return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new </a:t>
            </a:r>
            <a:r>
              <a:rPr lang="en-US" sz="2000" dirty="0" err="1" smtClean="0">
                <a:latin typeface="Courier"/>
                <a:cs typeface="Courier"/>
              </a:rPr>
              <a:t>LamePair</a:t>
            </a:r>
            <a:r>
              <a:rPr lang="en-US" sz="2000" dirty="0" smtClean="0">
                <a:latin typeface="Courier"/>
                <a:cs typeface="Courier"/>
              </a:rPr>
              <a:t>(</a:t>
            </a:r>
            <a:r>
              <a:rPr lang="en-US" sz="2000" dirty="0" err="1" smtClean="0">
                <a:latin typeface="Courier"/>
                <a:cs typeface="Courier"/>
              </a:rPr>
              <a:t>y,x</a:t>
            </a:r>
            <a:r>
              <a:rPr lang="en-US" sz="2000" dirty="0" smtClean="0">
                <a:latin typeface="Courier"/>
                <a:cs typeface="Courier"/>
              </a:rPr>
              <a:t>);</a:t>
            </a:r>
            <a:r>
              <a:rPr lang="en-US" sz="1400" kern="0" dirty="0" smtClean="0"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"/>
                <a:cs typeface="Courier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1000" kern="0" dirty="0" smtClean="0"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"/>
                <a:cs typeface="Courier"/>
              </a:rPr>
              <a:t>// error caught only at run-time: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latin typeface="Courier"/>
                <a:cs typeface="Courier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s</a:t>
            </a:r>
            <a:r>
              <a:rPr lang="en-US" sz="2000" kern="0" dirty="0" smtClean="0">
                <a:latin typeface="Courier"/>
                <a:cs typeface="Courier"/>
              </a:rPr>
              <a:t> = (String)(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new</a:t>
            </a:r>
            <a:r>
              <a:rPr lang="en-US" sz="2000" kern="0" dirty="0" smtClean="0">
                <a:latin typeface="Courier"/>
                <a:cs typeface="Courier"/>
              </a:rPr>
              <a:t> </a:t>
            </a:r>
            <a:r>
              <a:rPr lang="en-US" sz="2000" kern="0" dirty="0" err="1" smtClean="0">
                <a:latin typeface="Courier"/>
                <a:cs typeface="Courier"/>
              </a:rPr>
              <a:t>LamePair</a:t>
            </a:r>
            <a:r>
              <a:rPr lang="en-US" sz="2000" kern="0" dirty="0" smtClean="0">
                <a:latin typeface="Courier"/>
                <a:cs typeface="Courier"/>
              </a:rPr>
              <a:t>("hi",4).y);</a:t>
            </a:r>
          </a:p>
        </p:txBody>
      </p:sp>
    </p:spTree>
    <p:extLst>
      <p:ext uri="{BB962C8B-B14F-4D97-AF65-F5344CB8AC3E}">
        <p14:creationId xmlns:p14="http://schemas.microsoft.com/office/powerpoint/2010/main" val="20077059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GB" sz="3000" dirty="0" err="1">
                <a:solidFill>
                  <a:srgbClr val="000090"/>
                </a:solidFill>
              </a:rPr>
              <a:t>Upcasts</a:t>
            </a:r>
            <a:r>
              <a:rPr lang="en-GB" sz="3000" dirty="0">
                <a:solidFill>
                  <a:schemeClr val="tx2"/>
                </a:solidFill>
              </a:rPr>
              <a:t>: </a:t>
            </a:r>
            <a:r>
              <a:rPr lang="en-GB" sz="3000" dirty="0"/>
              <a:t>if </a:t>
            </a:r>
            <a:r>
              <a:rPr lang="en-GB" sz="3000" dirty="0">
                <a:solidFill>
                  <a:srgbClr val="FF0000"/>
                </a:solidFill>
              </a:rPr>
              <a:t>S &lt;: T</a:t>
            </a:r>
            <a:r>
              <a:rPr lang="en-GB" sz="3000" dirty="0"/>
              <a:t> and </a:t>
            </a:r>
            <a:r>
              <a:rPr lang="en-GB" sz="3000" dirty="0" err="1">
                <a:solidFill>
                  <a:srgbClr val="FF0000"/>
                </a:solidFill>
              </a:rPr>
              <a:t>e:S</a:t>
            </a:r>
            <a:r>
              <a:rPr lang="en-GB" sz="3000" dirty="0"/>
              <a:t> then writing </a:t>
            </a:r>
            <a:r>
              <a:rPr lang="en-GB" sz="3000" dirty="0">
                <a:solidFill>
                  <a:srgbClr val="FF0000"/>
                </a:solidFill>
              </a:rPr>
              <a:t>(T)e</a:t>
            </a:r>
            <a:r>
              <a:rPr lang="en-GB" sz="3000" dirty="0"/>
              <a:t> is harmless and </a:t>
            </a:r>
            <a:r>
              <a:rPr lang="en-GB" sz="3000" dirty="0" smtClean="0"/>
              <a:t>just has </a:t>
            </a:r>
            <a:r>
              <a:rPr lang="en-GB" sz="3000" dirty="0"/>
              <a:t>the effect of losing information about </a:t>
            </a:r>
            <a:r>
              <a:rPr lang="en-GB" sz="3000" dirty="0">
                <a:solidFill>
                  <a:srgbClr val="FF0000"/>
                </a:solidFill>
              </a:rPr>
              <a:t>e </a:t>
            </a:r>
            <a:r>
              <a:rPr lang="en-GB" sz="3000" dirty="0"/>
              <a:t>.</a:t>
            </a:r>
            <a:endParaRPr lang="en-GB" sz="30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GB" sz="3000" dirty="0" err="1">
                <a:solidFill>
                  <a:srgbClr val="000090"/>
                </a:solidFill>
              </a:rPr>
              <a:t>Downcasts</a:t>
            </a:r>
            <a:r>
              <a:rPr lang="en-GB" sz="3000" dirty="0">
                <a:solidFill>
                  <a:schemeClr val="tx2"/>
                </a:solidFill>
              </a:rPr>
              <a:t>:</a:t>
            </a:r>
            <a:r>
              <a:rPr lang="en-GB" sz="3000" dirty="0"/>
              <a:t> if </a:t>
            </a:r>
            <a:r>
              <a:rPr lang="en-GB" sz="3000" dirty="0">
                <a:solidFill>
                  <a:srgbClr val="FF0000"/>
                </a:solidFill>
              </a:rPr>
              <a:t>S &lt;: T</a:t>
            </a:r>
            <a:r>
              <a:rPr lang="en-GB" sz="3000" dirty="0"/>
              <a:t> and </a:t>
            </a:r>
            <a:r>
              <a:rPr lang="en-GB" sz="3000" dirty="0" err="1">
                <a:solidFill>
                  <a:srgbClr val="FF0000"/>
                </a:solidFill>
              </a:rPr>
              <a:t>e:T</a:t>
            </a:r>
            <a:r>
              <a:rPr lang="en-GB" sz="3000" dirty="0"/>
              <a:t> then writing </a:t>
            </a:r>
            <a:r>
              <a:rPr lang="en-GB" sz="3000" dirty="0">
                <a:solidFill>
                  <a:srgbClr val="FF0000"/>
                </a:solidFill>
              </a:rPr>
              <a:t>(S)e</a:t>
            </a:r>
            <a:r>
              <a:rPr lang="en-GB" sz="3000" dirty="0"/>
              <a:t> requires a run-</a:t>
            </a:r>
            <a:r>
              <a:rPr lang="en-GB" sz="3000" dirty="0" smtClean="0"/>
              <a:t>time check </a:t>
            </a:r>
            <a:r>
              <a:rPr lang="en-GB" sz="3000" dirty="0"/>
              <a:t>that </a:t>
            </a:r>
            <a:r>
              <a:rPr lang="en-GB" sz="3000" dirty="0">
                <a:solidFill>
                  <a:srgbClr val="FF0000"/>
                </a:solidFill>
              </a:rPr>
              <a:t>e</a:t>
            </a:r>
            <a:r>
              <a:rPr lang="en-GB" sz="3000" dirty="0"/>
              <a:t> actually does have type </a:t>
            </a:r>
            <a:r>
              <a:rPr lang="en-GB" sz="3000" dirty="0">
                <a:solidFill>
                  <a:srgbClr val="FF0000"/>
                </a:solidFill>
              </a:rPr>
              <a:t>S</a:t>
            </a:r>
            <a:r>
              <a:rPr lang="en-GB" sz="3000" dirty="0"/>
              <a:t>. </a:t>
            </a:r>
          </a:p>
          <a:p>
            <a:pPr>
              <a:lnSpc>
                <a:spcPct val="150000"/>
              </a:lnSpc>
              <a:defRPr/>
            </a:pPr>
            <a:r>
              <a:rPr lang="en-US" sz="3000" dirty="0" err="1" smtClean="0"/>
              <a:t>Downcasts</a:t>
            </a:r>
            <a:r>
              <a:rPr lang="en-US" sz="3000" dirty="0" smtClean="0"/>
              <a:t> have run-time cost.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3437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big course </a:t>
            </a:r>
            <a:r>
              <a:rPr lang="en-US" dirty="0" err="1" smtClean="0"/>
              <a:t>punchline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05200"/>
            <a:ext cx="8229600" cy="2819400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FP and OOP often doing the same thing in </a:t>
            </a:r>
            <a:r>
              <a:rPr lang="en-US" i="1" dirty="0" smtClean="0">
                <a:solidFill>
                  <a:schemeClr val="accent2"/>
                </a:solidFill>
              </a:rPr>
              <a:t>exact</a:t>
            </a:r>
            <a:r>
              <a:rPr lang="en-US" dirty="0" smtClean="0">
                <a:solidFill>
                  <a:schemeClr val="accent2"/>
                </a:solidFill>
              </a:rPr>
              <a:t> opposite way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Organize the program “by rows” or “by columns”</a:t>
            </a:r>
          </a:p>
          <a:p>
            <a:pPr lvl="1"/>
            <a:endParaRPr lang="en-US" sz="1000" dirty="0"/>
          </a:p>
          <a:p>
            <a:r>
              <a:rPr lang="en-US" dirty="0" smtClean="0"/>
              <a:t>Which is “most natural” may depend on what you are doing or personal taste</a:t>
            </a:r>
          </a:p>
          <a:p>
            <a:endParaRPr lang="en-US" sz="1000" dirty="0"/>
          </a:p>
          <a:p>
            <a:r>
              <a:rPr lang="en-US" dirty="0" smtClean="0"/>
              <a:t>Code layout is important, but there is no perfect way since software has many dimensions of structure</a:t>
            </a:r>
          </a:p>
        </p:txBody>
      </p:sp>
      <p:graphicFrame>
        <p:nvGraphicFramePr>
          <p:cNvPr id="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624630"/>
              </p:ext>
            </p:extLst>
          </p:nvPr>
        </p:nvGraphicFramePr>
        <p:xfrm>
          <a:off x="1752601" y="1371600"/>
          <a:ext cx="5867399" cy="1868824"/>
        </p:xfrm>
        <a:graphic>
          <a:graphicData uri="http://schemas.openxmlformats.org/drawingml/2006/table">
            <a:tbl>
              <a:tblPr/>
              <a:tblGrid>
                <a:gridCol w="1142999"/>
                <a:gridCol w="838200"/>
                <a:gridCol w="1371600"/>
                <a:gridCol w="1447800"/>
                <a:gridCol w="1066800"/>
              </a:tblGrid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eval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toString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hasZero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35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Negate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  <a:tr h="405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E4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590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subtyping good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dirty="0" smtClean="0"/>
              <a:t>Some good uses for subtype polymorphism:</a:t>
            </a:r>
          </a:p>
          <a:p>
            <a:endParaRPr lang="en-US" sz="3000" dirty="0" smtClean="0"/>
          </a:p>
          <a:p>
            <a:r>
              <a:rPr lang="en-US" sz="3000" dirty="0" smtClean="0"/>
              <a:t>Code that “needs a Foo” but fine to have “more than a Foo”</a:t>
            </a:r>
          </a:p>
          <a:p>
            <a:pPr lvl="1"/>
            <a:endParaRPr lang="en-US" sz="3000" dirty="0" smtClean="0"/>
          </a:p>
          <a:p>
            <a:r>
              <a:rPr lang="en-US" sz="3000" dirty="0" smtClean="0"/>
              <a:t>Geometry on points works fine for colored points</a:t>
            </a:r>
          </a:p>
          <a:p>
            <a:pPr lvl="1"/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143622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Awkward in 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969" y="2444166"/>
            <a:ext cx="7358063" cy="372568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ML does not have subtyping, so this simply does not type-check: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Cumbersome workaround: have caller pass in getter functions: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133600"/>
            <a:ext cx="76962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"/>
                <a:cs typeface="Courier"/>
              </a:rPr>
              <a:t>(* {</a:t>
            </a:r>
            <a:r>
              <a:rPr lang="en-US" sz="2000" kern="0" dirty="0" err="1">
                <a:solidFill>
                  <a:srgbClr val="7030A0"/>
                </a:solidFill>
                <a:latin typeface="Courier"/>
                <a:cs typeface="Courier"/>
              </a:rPr>
              <a:t>x:real</a:t>
            </a:r>
            <a:r>
              <a:rPr lang="en-US" sz="2000" kern="0" dirty="0">
                <a:solidFill>
                  <a:srgbClr val="7030A0"/>
                </a:solidFill>
                <a:latin typeface="Courier"/>
                <a:cs typeface="Courier"/>
              </a:rPr>
              <a:t>, y:real} -&gt; </a:t>
            </a:r>
            <a:r>
              <a:rPr lang="en-US" sz="2000" kern="0" dirty="0" smtClean="0">
                <a:solidFill>
                  <a:srgbClr val="7030A0"/>
                </a:solidFill>
                <a:latin typeface="Courier"/>
                <a:cs typeface="Courier"/>
              </a:rPr>
              <a:t>real *)</a:t>
            </a:r>
            <a:endParaRPr lang="en-US" sz="2000" kern="0" dirty="0">
              <a:solidFill>
                <a:srgbClr val="7030A0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({x=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2000" kern="0" dirty="0" err="1" smtClean="0">
                <a:latin typeface="Courier"/>
                <a:cs typeface="Courier"/>
              </a:rPr>
              <a:t>,y</a:t>
            </a:r>
            <a:r>
              <a:rPr lang="en-US" sz="2000" kern="0" dirty="0" smtClean="0">
                <a:latin typeface="Courier"/>
                <a:cs typeface="Courier"/>
              </a:rPr>
              <a:t>=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sz="2000" kern="0" dirty="0" smtClean="0">
                <a:latin typeface="Courier"/>
                <a:cs typeface="Courier"/>
              </a:rPr>
              <a:t>})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"/>
                <a:cs typeface="Courier"/>
              </a:rPr>
              <a:t>   </a:t>
            </a:r>
            <a:r>
              <a:rPr lang="en-US" sz="2000" kern="0" dirty="0" err="1" smtClean="0">
                <a:latin typeface="Courier"/>
                <a:cs typeface="Courier"/>
              </a:rPr>
              <a:t>Math.sqrt</a:t>
            </a:r>
            <a:r>
              <a:rPr lang="en-US" sz="2000" kern="0" dirty="0" smtClean="0">
                <a:latin typeface="Courier"/>
                <a:cs typeface="Courier"/>
              </a:rPr>
              <a:t>(x*x + 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five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 </a:t>
            </a:r>
            <a:r>
              <a:rPr lang="en-US" sz="2000" kern="0" dirty="0" err="1" smtClean="0">
                <a:latin typeface="Courier"/>
                <a:cs typeface="Courier"/>
              </a:rPr>
              <a:t>distToOrigin</a:t>
            </a:r>
            <a:r>
              <a:rPr lang="en-US" sz="2000" kern="0" dirty="0" smtClean="0">
                <a:latin typeface="Courier"/>
                <a:cs typeface="Courier"/>
              </a:rPr>
              <a:t> {x=3.0,y=4.0,color="red"}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4863714"/>
            <a:ext cx="7696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"/>
                <a:cs typeface="Courier"/>
              </a:rPr>
              <a:t>(* </a:t>
            </a:r>
            <a:r>
              <a:rPr lang="pt-BR" sz="2000" kern="0" dirty="0">
                <a:solidFill>
                  <a:srgbClr val="7030A0"/>
                </a:solidFill>
                <a:latin typeface="Courier"/>
                <a:cs typeface="Courier"/>
              </a:rPr>
              <a:t>('a -&gt; real) * ('a -&gt; real) * 'a -&gt; real</a:t>
            </a:r>
            <a:r>
              <a:rPr lang="en-US" sz="2000" kern="0" dirty="0" smtClean="0">
                <a:solidFill>
                  <a:srgbClr val="7030A0"/>
                </a:solidFill>
                <a:latin typeface="Courier"/>
                <a:cs typeface="Courier"/>
              </a:rPr>
              <a:t> *)</a:t>
            </a:r>
            <a:endParaRPr lang="en-US" sz="2000" kern="0" dirty="0">
              <a:solidFill>
                <a:srgbClr val="7030A0"/>
              </a:solidFill>
              <a:latin typeface="Courier"/>
              <a:cs typeface="Courier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distToOrigin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getx</a:t>
            </a:r>
            <a:r>
              <a:rPr lang="en-US" sz="2000" kern="0" dirty="0">
                <a:latin typeface="Courier"/>
                <a:cs typeface="Courier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gety</a:t>
            </a:r>
            <a:r>
              <a:rPr lang="en-US" sz="2000" kern="0" dirty="0">
                <a:latin typeface="Courier"/>
                <a:cs typeface="Courier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 v</a:t>
            </a:r>
            <a:r>
              <a:rPr lang="en-US" sz="2000" kern="0" dirty="0" smtClean="0">
                <a:latin typeface="Courier"/>
                <a:cs typeface="Courier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"/>
                <a:cs typeface="Courier"/>
              </a:rPr>
              <a:t>   </a:t>
            </a:r>
            <a:r>
              <a:rPr lang="en-US" sz="2000" kern="0" dirty="0" err="1" smtClean="0">
                <a:latin typeface="Courier"/>
                <a:cs typeface="Courier"/>
              </a:rPr>
              <a:t>Math.sqrt</a:t>
            </a:r>
            <a:r>
              <a:rPr lang="en-US" sz="2000" kern="0" dirty="0" smtClean="0">
                <a:latin typeface="Courier"/>
                <a:cs typeface="Courier"/>
              </a:rPr>
              <a:t>((</a:t>
            </a:r>
            <a:r>
              <a:rPr lang="en-US" sz="2000" kern="0" dirty="0" err="1" smtClean="0">
                <a:latin typeface="Courier"/>
                <a:cs typeface="Courier"/>
              </a:rPr>
              <a:t>getx</a:t>
            </a:r>
            <a:r>
              <a:rPr lang="en-US" sz="2000" kern="0" dirty="0" smtClean="0">
                <a:latin typeface="Courier"/>
                <a:cs typeface="Courier"/>
              </a:rPr>
              <a:t> v)*(</a:t>
            </a:r>
            <a:r>
              <a:rPr lang="en-US" sz="2000" kern="0" dirty="0" err="1" smtClean="0">
                <a:latin typeface="Courier"/>
                <a:cs typeface="Courier"/>
              </a:rPr>
              <a:t>getx</a:t>
            </a:r>
            <a:r>
              <a:rPr lang="en-US" sz="2000" kern="0" dirty="0" smtClean="0">
                <a:latin typeface="Courier"/>
                <a:cs typeface="Courier"/>
              </a:rPr>
              <a:t> v)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"/>
                <a:cs typeface="Courier"/>
              </a:rPr>
              <a:t> </a:t>
            </a:r>
            <a:r>
              <a:rPr lang="en-US" sz="2000" kern="0" dirty="0" smtClean="0">
                <a:latin typeface="Courier"/>
                <a:cs typeface="Courier"/>
              </a:rPr>
              <a:t>            + (</a:t>
            </a:r>
            <a:r>
              <a:rPr lang="en-US" sz="2000" kern="0" dirty="0" err="1" smtClean="0">
                <a:latin typeface="Courier"/>
                <a:cs typeface="Courier"/>
              </a:rPr>
              <a:t>gety</a:t>
            </a:r>
            <a:r>
              <a:rPr lang="en-US" sz="2000" kern="0" dirty="0" smtClean="0">
                <a:latin typeface="Courier"/>
                <a:cs typeface="Courier"/>
              </a:rPr>
              <a:t> v)*(</a:t>
            </a:r>
            <a:r>
              <a:rPr lang="en-US" sz="2000" kern="0" dirty="0" err="1" smtClean="0">
                <a:latin typeface="Courier"/>
                <a:cs typeface="Courier"/>
              </a:rPr>
              <a:t>gety</a:t>
            </a:r>
            <a:r>
              <a:rPr lang="en-US" sz="2000" kern="0" dirty="0" smtClean="0">
                <a:latin typeface="Courier"/>
                <a:cs typeface="Courier"/>
              </a:rPr>
              <a:t> v))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7475734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Wanting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a language have generics and subtyping?</a:t>
            </a:r>
          </a:p>
          <a:p>
            <a:pPr lvl="1"/>
            <a:r>
              <a:rPr lang="en-US" dirty="0" smtClean="0"/>
              <a:t>Sure!</a:t>
            </a:r>
          </a:p>
          <a:p>
            <a:pPr lvl="1"/>
            <a:endParaRPr lang="en-US" dirty="0"/>
          </a:p>
          <a:p>
            <a:r>
              <a:rPr lang="en-US" dirty="0" smtClean="0"/>
              <a:t>More interestingly, want to combine them</a:t>
            </a:r>
          </a:p>
          <a:p>
            <a:pPr lvl="1"/>
            <a:r>
              <a:rPr lang="en-US" dirty="0" smtClean="0"/>
              <a:t>“Any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that is a subtype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This is </a:t>
            </a:r>
            <a:r>
              <a:rPr lang="en-US" dirty="0" smtClean="0">
                <a:solidFill>
                  <a:schemeClr val="accent2"/>
                </a:solidFill>
              </a:rPr>
              <a:t>bounded polymorphism</a:t>
            </a:r>
          </a:p>
          <a:p>
            <a:pPr lvl="1"/>
            <a:r>
              <a:rPr lang="en-US" dirty="0" smtClean="0"/>
              <a:t>Lets you do things naturally you cannot do with generics or subtyping separately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568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42981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Basic method signature: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Java implementation straightforward assuming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has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distance</a:t>
            </a:r>
            <a:r>
              <a:rPr lang="en-US" dirty="0" smtClean="0"/>
              <a:t> method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9456" y="2362663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"/>
                <a:cs typeface="Courier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) { … }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4219612"/>
            <a:ext cx="75438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   List&lt;Point&gt;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result 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new </a:t>
            </a:r>
            <a:r>
              <a:rPr lang="en-US" sz="2000" dirty="0" err="1" smtClean="0">
                <a:solidFill>
                  <a:schemeClr val="tx2"/>
                </a:solidFill>
                <a:latin typeface="Courier"/>
                <a:cs typeface="Courier"/>
              </a:rPr>
              <a:t>ArrayList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&lt;Point&gt;();</a:t>
            </a:r>
            <a:endParaRPr lang="en-US" sz="2000" dirty="0" smtClean="0">
              <a:latin typeface="Courier"/>
              <a:cs typeface="Courier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for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(Point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latin typeface="Courier"/>
                <a:cs typeface="Courier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  if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Courier"/>
                <a:cs typeface="Courier"/>
              </a:rPr>
              <a:t>pt.distance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(center) &lt;= r)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tx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tx2"/>
                </a:solidFill>
                <a:latin typeface="Courier"/>
                <a:cs typeface="Courier"/>
              </a:rPr>
              <a:t>      </a:t>
            </a:r>
            <a:r>
              <a:rPr lang="en-US" sz="2000" kern="0" dirty="0" err="1" smtClean="0">
                <a:solidFill>
                  <a:schemeClr val="tx2"/>
                </a:solidFill>
                <a:latin typeface="Courier"/>
                <a:cs typeface="Courier"/>
              </a:rPr>
              <a:t>result.add</a:t>
            </a:r>
            <a:r>
              <a:rPr lang="en-US" sz="2000" kern="0" dirty="0" smtClean="0">
                <a:solidFill>
                  <a:schemeClr val="tx2"/>
                </a:solidFill>
                <a:latin typeface="Courier"/>
                <a:cs typeface="Courier"/>
              </a:rPr>
              <a:t>(</a:t>
            </a:r>
            <a:r>
              <a:rPr lang="en-US" sz="2000" kern="0" dirty="0" err="1" smtClean="0">
                <a:solidFill>
                  <a:schemeClr val="tx2"/>
                </a:solidFill>
                <a:latin typeface="Courier"/>
                <a:cs typeface="Courier"/>
              </a:rPr>
              <a:t>pt</a:t>
            </a:r>
            <a:r>
              <a:rPr lang="en-US" sz="2000" kern="0" dirty="0" smtClean="0">
                <a:solidFill>
                  <a:schemeClr val="tx2"/>
                </a:solidFill>
                <a:latin typeface="Courier"/>
                <a:cs typeface="Courier"/>
              </a:rPr>
              <a:t>);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return</a:t>
            </a:r>
            <a:r>
              <a:rPr lang="en-US" sz="2000" dirty="0" smtClean="0">
                <a:latin typeface="Courier"/>
                <a:cs typeface="Courier"/>
              </a:rPr>
              <a:t> result;</a:t>
            </a:r>
          </a:p>
        </p:txBody>
      </p:sp>
    </p:spTree>
    <p:extLst>
      <p:ext uri="{BB962C8B-B14F-4D97-AF65-F5344CB8AC3E}">
        <p14:creationId xmlns:p14="http://schemas.microsoft.com/office/powerpoint/2010/main" val="1819058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7517" indent="0">
              <a:buNone/>
            </a:pPr>
            <a:endParaRPr lang="en-US" dirty="0" smtClean="0"/>
          </a:p>
          <a:p>
            <a:r>
              <a:rPr lang="en-US" dirty="0" smtClean="0"/>
              <a:t>Would like to use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dirty="0" smtClean="0"/>
              <a:t> by passing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and getting back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dirty="0" smtClean="0"/>
          </a:p>
          <a:p>
            <a:r>
              <a:rPr lang="en-US" dirty="0" smtClean="0"/>
              <a:t>Java rightly disallows this: While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would “do nothing wrong” its type does not prevent:</a:t>
            </a:r>
          </a:p>
          <a:p>
            <a:pPr lvl="1"/>
            <a:r>
              <a:rPr lang="en-US" dirty="0" smtClean="0"/>
              <a:t>Returning a list that has a non-color-point in it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4256" y="1573390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"/>
                <a:cs typeface="Courier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) { … }</a:t>
            </a:r>
          </a:p>
        </p:txBody>
      </p:sp>
    </p:spTree>
    <p:extLst>
      <p:ext uri="{BB962C8B-B14F-4D97-AF65-F5344CB8AC3E}">
        <p14:creationId xmlns:p14="http://schemas.microsoft.com/office/powerpoint/2010/main" val="14634615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could change the method to be</a:t>
            </a:r>
          </a:p>
          <a:p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Now the type system allows passing in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to get a 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List&lt;Point&gt;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returned or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to get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returne</a:t>
            </a:r>
            <a:r>
              <a:rPr lang="en-US" dirty="0">
                <a:solidFill>
                  <a:schemeClr val="tx2"/>
                </a:solidFill>
                <a:cs typeface="Courier New" pitchFamily="49" charset="0"/>
              </a:rPr>
              <a:t>d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But we cannot implement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inCircle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cs typeface="Courier New" pitchFamily="49" charset="0"/>
              </a:rPr>
              <a:t>properly because method body should have no knowledge of type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</a:t>
            </a:r>
          </a:p>
          <a:p>
            <a:endParaRPr 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1243573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List&lt;Point&gt; </a:t>
            </a:r>
            <a:r>
              <a:rPr lang="en-US" sz="2000" dirty="0" err="1" smtClean="0">
                <a:solidFill>
                  <a:schemeClr val="accent2"/>
                </a:solidFill>
                <a:latin typeface="Courier"/>
                <a:cs typeface="Courier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(List&lt;Point&gt;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    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) { … 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00200" y="2690548"/>
            <a:ext cx="5867400" cy="914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List&lt;T&gt; </a:t>
            </a:r>
            <a:r>
              <a:rPr lang="en-US" sz="2000" dirty="0" err="1" smtClean="0">
                <a:solidFill>
                  <a:schemeClr val="accent2"/>
                </a:solidFill>
                <a:latin typeface="Courier"/>
                <a:cs typeface="Courier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) { … }</a:t>
            </a:r>
          </a:p>
        </p:txBody>
      </p:sp>
    </p:spTree>
    <p:extLst>
      <p:ext uri="{BB962C8B-B14F-4D97-AF65-F5344CB8AC3E}">
        <p14:creationId xmlns:p14="http://schemas.microsoft.com/office/powerpoint/2010/main" val="3190822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want: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Caller uses it generically, but must instantiate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 </a:t>
            </a:r>
            <a:r>
              <a:rPr lang="en-US" dirty="0" smtClean="0"/>
              <a:t>with a subtype of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(including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can assume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 &lt;: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 </a:t>
            </a:r>
            <a:r>
              <a:rPr lang="en-US" dirty="0" smtClean="0"/>
              <a:t>so it can do its job</a:t>
            </a:r>
          </a:p>
          <a:p>
            <a:r>
              <a:rPr lang="en-US" dirty="0" err="1" smtClean="0"/>
              <a:t>Callee</a:t>
            </a:r>
            <a:r>
              <a:rPr lang="en-US" dirty="0" smtClean="0"/>
              <a:t> must return a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List&lt;T&gt;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so output will contain only list elements from input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217553"/>
            <a:ext cx="6781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List&lt;T&gt; </a:t>
            </a:r>
            <a:r>
              <a:rPr lang="en-US" sz="2000" dirty="0" err="1" smtClean="0">
                <a:solidFill>
                  <a:schemeClr val="accent2"/>
                </a:solidFill>
                <a:latin typeface="Courier"/>
                <a:cs typeface="Courier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                Point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) </a:t>
            </a:r>
            <a:r>
              <a:rPr lang="en-US" sz="2000" dirty="0" smtClean="0">
                <a:solidFill>
                  <a:srgbClr val="FF0000"/>
                </a:solidFill>
                <a:latin typeface="Courier"/>
                <a:cs typeface="Courier"/>
              </a:rPr>
              <a:t>where T &lt;: Point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 { … }</a:t>
            </a:r>
          </a:p>
        </p:txBody>
      </p:sp>
    </p:spTree>
    <p:extLst>
      <p:ext uri="{BB962C8B-B14F-4D97-AF65-F5344CB8AC3E}">
        <p14:creationId xmlns:p14="http://schemas.microsoft.com/office/powerpoint/2010/main" val="2236693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actual Java syntax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For backward-compatibility and implementation reasons, in Java there is </a:t>
            </a:r>
            <a:r>
              <a:rPr lang="en-US" dirty="0" smtClean="0"/>
              <a:t>actually always </a:t>
            </a:r>
            <a:r>
              <a:rPr lang="en-US" dirty="0"/>
              <a:t>a way to use casts to get around the static checking with generics</a:t>
            </a:r>
          </a:p>
          <a:p>
            <a:pPr lvl="1"/>
            <a:r>
              <a:rPr lang="en-US" dirty="0"/>
              <a:t>With or without bounded </a:t>
            </a:r>
            <a:r>
              <a:rPr lang="en-US" dirty="0" smtClean="0"/>
              <a:t>polymorphism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057400"/>
            <a:ext cx="70104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80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&lt;T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extends </a:t>
            </a:r>
            <a:r>
              <a:rPr lang="en-US" sz="2000" dirty="0" err="1" smtClean="0">
                <a:solidFill>
                  <a:schemeClr val="tx2"/>
                </a:solidFill>
                <a:latin typeface="Courier"/>
                <a:cs typeface="Courier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&gt; List&lt;T&gt; </a:t>
            </a:r>
            <a:r>
              <a:rPr lang="en-US" sz="2000" dirty="0" err="1" smtClean="0">
                <a:solidFill>
                  <a:schemeClr val="accent2"/>
                </a:solidFill>
                <a:latin typeface="Courier"/>
                <a:cs typeface="Courier"/>
              </a:rPr>
              <a:t>inCircle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(List&lt;T&gt;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                               </a:t>
            </a:r>
            <a:r>
              <a:rPr lang="en-US" sz="2000" dirty="0" err="1" smtClean="0">
                <a:solidFill>
                  <a:schemeClr val="tx2"/>
                </a:solidFill>
                <a:latin typeface="Courier"/>
                <a:cs typeface="Courier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center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,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                                double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r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) {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solidFill>
                  <a:schemeClr val="tx2"/>
                </a:solidFill>
                <a:latin typeface="Courier"/>
                <a:cs typeface="Courier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  List&lt;T&gt; </a:t>
            </a:r>
            <a:r>
              <a:rPr lang="en-US" sz="2000" kern="0" dirty="0" smtClean="0">
                <a:solidFill>
                  <a:schemeClr val="accent2"/>
                </a:solidFill>
                <a:latin typeface="Courier"/>
                <a:cs typeface="Courier"/>
              </a:rPr>
              <a:t>result 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new </a:t>
            </a:r>
            <a:r>
              <a:rPr lang="en-US" sz="2000" dirty="0" err="1" smtClean="0">
                <a:solidFill>
                  <a:schemeClr val="tx2"/>
                </a:solidFill>
                <a:latin typeface="Courier"/>
                <a:cs typeface="Courier"/>
              </a:rPr>
              <a:t>ArrayList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&lt;T&gt;();</a:t>
            </a:r>
            <a:endParaRPr lang="en-US" sz="2000" dirty="0" smtClean="0">
              <a:latin typeface="Courier"/>
              <a:cs typeface="Courier"/>
            </a:endParaRP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for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(T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"/>
                <a:cs typeface="Courier"/>
              </a:rPr>
              <a:t>pt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: </a:t>
            </a:r>
            <a:r>
              <a:rPr lang="en-US" sz="2000" dirty="0" err="1" smtClean="0">
                <a:solidFill>
                  <a:schemeClr val="tx2"/>
                </a:solidFill>
                <a:latin typeface="Courier"/>
                <a:cs typeface="Courier"/>
              </a:rPr>
              <a:t>pts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  if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(</a:t>
            </a:r>
            <a:r>
              <a:rPr lang="en-US" sz="2000" dirty="0" err="1" smtClean="0">
                <a:solidFill>
                  <a:schemeClr val="tx2"/>
                </a:solidFill>
                <a:latin typeface="Courier"/>
                <a:cs typeface="Courier"/>
              </a:rPr>
              <a:t>pt.distance</a:t>
            </a:r>
            <a:r>
              <a:rPr lang="en-US" sz="2000" dirty="0" smtClean="0">
                <a:solidFill>
                  <a:schemeClr val="tx2"/>
                </a:solidFill>
                <a:latin typeface="Courier"/>
                <a:cs typeface="Courier"/>
              </a:rPr>
              <a:t>(center) &lt;= r)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tx2"/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tx2"/>
                </a:solidFill>
                <a:latin typeface="Courier"/>
                <a:cs typeface="Courier"/>
              </a:rPr>
              <a:t>      </a:t>
            </a:r>
            <a:r>
              <a:rPr lang="en-US" sz="2000" kern="0" dirty="0" err="1" smtClean="0">
                <a:solidFill>
                  <a:schemeClr val="tx2"/>
                </a:solidFill>
                <a:latin typeface="Courier"/>
                <a:cs typeface="Courier"/>
              </a:rPr>
              <a:t>result.add</a:t>
            </a:r>
            <a:r>
              <a:rPr lang="en-US" sz="2000" kern="0" dirty="0" smtClean="0">
                <a:solidFill>
                  <a:schemeClr val="tx2"/>
                </a:solidFill>
                <a:latin typeface="Courier"/>
                <a:cs typeface="Courier"/>
              </a:rPr>
              <a:t>(</a:t>
            </a:r>
            <a:r>
              <a:rPr lang="en-US" sz="2000" kern="0" dirty="0" err="1" smtClean="0">
                <a:solidFill>
                  <a:schemeClr val="tx2"/>
                </a:solidFill>
                <a:latin typeface="Courier"/>
                <a:cs typeface="Courier"/>
              </a:rPr>
              <a:t>pt</a:t>
            </a:r>
            <a:r>
              <a:rPr lang="en-US" sz="2000" kern="0" dirty="0" smtClean="0">
                <a:solidFill>
                  <a:schemeClr val="tx2"/>
                </a:solidFill>
                <a:latin typeface="Courier"/>
                <a:cs typeface="Courier"/>
              </a:rPr>
              <a:t>);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"/>
                <a:cs typeface="Courier"/>
              </a:rPr>
              <a:t>  return</a:t>
            </a:r>
            <a:r>
              <a:rPr lang="en-US" sz="2000" dirty="0" smtClean="0">
                <a:latin typeface="Courier"/>
                <a:cs typeface="Courier"/>
              </a:rPr>
              <a:t> result;</a:t>
            </a:r>
          </a:p>
          <a:p>
            <a:pPr marL="342900" indent="-342900">
              <a:lnSpc>
                <a:spcPct val="84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"/>
                <a:cs typeface="Courier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endParaRPr lang="en-US" sz="2000" kern="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66917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73076" y="1808820"/>
            <a:ext cx="7986182" cy="42529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300" dirty="0" smtClean="0"/>
              <a:t>OOP versus Functional decomposition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Multi inheritance and </a:t>
            </a:r>
            <a:r>
              <a:rPr lang="en-US" sz="3300" dirty="0" err="1" smtClean="0"/>
              <a:t>Mixins</a:t>
            </a:r>
            <a:endParaRPr lang="en-US" sz="3300" dirty="0" smtClean="0"/>
          </a:p>
          <a:p>
            <a:pPr>
              <a:lnSpc>
                <a:spcPct val="150000"/>
              </a:lnSpc>
            </a:pPr>
            <a:r>
              <a:rPr lang="en-US" sz="3300" dirty="0" smtClean="0"/>
              <a:t>Subtyping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153753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3366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ADB8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Heiti SC Light" charset="0"/>
            <a:cs typeface="Heiti SC Light" charset="0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2326</TotalTime>
  <Words>4948</Words>
  <Application>Microsoft Office PowerPoint</Application>
  <PresentationFormat>On-screen Show (4:3)</PresentationFormat>
  <Paragraphs>1001</Paragraphs>
  <Slides>98</Slides>
  <Notes>3</Notes>
  <HiddenSlides>2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98</vt:i4>
      </vt:variant>
    </vt:vector>
  </HeadingPairs>
  <TitlesOfParts>
    <vt:vector size="108" baseType="lpstr">
      <vt:lpstr>Courier</vt:lpstr>
      <vt:lpstr>Gill Sans</vt:lpstr>
      <vt:lpstr>Heiti SC Light</vt:lpstr>
      <vt:lpstr>Arial</vt:lpstr>
      <vt:lpstr>Calibri</vt:lpstr>
      <vt:lpstr>Courier New</vt:lpstr>
      <vt:lpstr>Symbol</vt:lpstr>
      <vt:lpstr>Wingdings</vt:lpstr>
      <vt:lpstr>2_Title &amp; Bullets</vt:lpstr>
      <vt:lpstr>Equation</vt:lpstr>
      <vt:lpstr>Programming Languages Section 8. OOP v.s. FP, Subtyping</vt:lpstr>
      <vt:lpstr>Roadmap</vt:lpstr>
      <vt:lpstr>Where are we?</vt:lpstr>
      <vt:lpstr>Breaking things down</vt:lpstr>
      <vt:lpstr>We will see ...</vt:lpstr>
      <vt:lpstr>The expression example</vt:lpstr>
      <vt:lpstr>Standard approach in ML</vt:lpstr>
      <vt:lpstr>Standard approach in OOP</vt:lpstr>
      <vt:lpstr>A big course punchline</vt:lpstr>
      <vt:lpstr>Extensibility</vt:lpstr>
      <vt:lpstr>Extensibility</vt:lpstr>
      <vt:lpstr>The other way is possible</vt:lpstr>
      <vt:lpstr>Thoughts on Extensibility</vt:lpstr>
      <vt:lpstr>Where are we?</vt:lpstr>
      <vt:lpstr>Binary operations</vt:lpstr>
      <vt:lpstr>Example</vt:lpstr>
      <vt:lpstr>ML Approach</vt:lpstr>
      <vt:lpstr>What about OOP? </vt:lpstr>
      <vt:lpstr>First try</vt:lpstr>
      <vt:lpstr>Another way…</vt:lpstr>
      <vt:lpstr>Double-dispatch “trick”</vt:lpstr>
      <vt:lpstr>Why showing you this</vt:lpstr>
      <vt:lpstr>Where are we?</vt:lpstr>
      <vt:lpstr>What would work better?</vt:lpstr>
      <vt:lpstr>Multimethods</vt:lpstr>
      <vt:lpstr>Ruby: Why not?</vt:lpstr>
      <vt:lpstr>Java/C#/C++: Why not?</vt:lpstr>
      <vt:lpstr>Where are we?</vt:lpstr>
      <vt:lpstr>What next?</vt:lpstr>
      <vt:lpstr>Multiple Inheritance</vt:lpstr>
      <vt:lpstr>Multiple Inheritance</vt:lpstr>
      <vt:lpstr>Trees, dags, and diamonds</vt:lpstr>
      <vt:lpstr>What could go wrong?</vt:lpstr>
      <vt:lpstr>3DColorPoints</vt:lpstr>
      <vt:lpstr>ArtistCowboys</vt:lpstr>
      <vt:lpstr>Where are we?</vt:lpstr>
      <vt:lpstr>Mixins</vt:lpstr>
      <vt:lpstr>Example</vt:lpstr>
      <vt:lpstr>Lookup rules</vt:lpstr>
      <vt:lpstr>The two big ones</vt:lpstr>
      <vt:lpstr>Replacement for multiple inheritance?</vt:lpstr>
      <vt:lpstr>Where are we?</vt:lpstr>
      <vt:lpstr>Statically-Typed OOP</vt:lpstr>
      <vt:lpstr>Classes as Types</vt:lpstr>
      <vt:lpstr>Interfaces are Types</vt:lpstr>
      <vt:lpstr>Implementing Interfaces</vt:lpstr>
      <vt:lpstr>Multiple interfaces</vt:lpstr>
      <vt:lpstr>Where are we?</vt:lpstr>
      <vt:lpstr>Connections</vt:lpstr>
      <vt:lpstr>Required overriding</vt:lpstr>
      <vt:lpstr>Static typing</vt:lpstr>
      <vt:lpstr>Abstract methods</vt:lpstr>
      <vt:lpstr>Passing code to other code</vt:lpstr>
      <vt:lpstr>No interfaces in C++</vt:lpstr>
      <vt:lpstr>Where are we?</vt:lpstr>
      <vt:lpstr>Last major topic</vt:lpstr>
      <vt:lpstr>Subtyping history</vt:lpstr>
      <vt:lpstr>A tiny language</vt:lpstr>
      <vt:lpstr>Records: syntax and semantics</vt:lpstr>
      <vt:lpstr>This is safe</vt:lpstr>
      <vt:lpstr>Motivating subtyping</vt:lpstr>
      <vt:lpstr>A good idea: allow extra fields</vt:lpstr>
      <vt:lpstr>Keeping subtyping separate</vt:lpstr>
      <vt:lpstr>Five good rules</vt:lpstr>
      <vt:lpstr>More record subtyping?</vt:lpstr>
      <vt:lpstr>No mutations!</vt:lpstr>
      <vt:lpstr>Reference subtyping</vt:lpstr>
      <vt:lpstr>Arrays and subtyping</vt:lpstr>
      <vt:lpstr>Why Java did this?</vt:lpstr>
      <vt:lpstr>Moral of the story</vt:lpstr>
      <vt:lpstr>Where are we?</vt:lpstr>
      <vt:lpstr>Now functions</vt:lpstr>
      <vt:lpstr>Example</vt:lpstr>
      <vt:lpstr>Return-type subtyping</vt:lpstr>
      <vt:lpstr>This is wrong</vt:lpstr>
      <vt:lpstr>The other way works!</vt:lpstr>
      <vt:lpstr>Can do both</vt:lpstr>
      <vt:lpstr>Function subtyping</vt:lpstr>
      <vt:lpstr>Quiz</vt:lpstr>
      <vt:lpstr>Where are we?</vt:lpstr>
      <vt:lpstr>An object is…</vt:lpstr>
      <vt:lpstr>Objects and records</vt:lpstr>
      <vt:lpstr>Actual Java/C#…</vt:lpstr>
      <vt:lpstr>Classes vs. Types</vt:lpstr>
      <vt:lpstr>Review: Why Java did this?</vt:lpstr>
      <vt:lpstr>Generics: parametric polymorphism</vt:lpstr>
      <vt:lpstr>Generics in Java</vt:lpstr>
      <vt:lpstr>Subtyping is not good for this</vt:lpstr>
      <vt:lpstr>Casts</vt:lpstr>
      <vt:lpstr>What is subtyping good for?</vt:lpstr>
      <vt:lpstr>Awkward in ML</vt:lpstr>
      <vt:lpstr>Wanting both</vt:lpstr>
      <vt:lpstr>Example</vt:lpstr>
      <vt:lpstr>Subtyping?</vt:lpstr>
      <vt:lpstr>Generics?</vt:lpstr>
      <vt:lpstr>Bounds</vt:lpstr>
      <vt:lpstr>Real Java</vt:lpstr>
      <vt:lpstr>Conclusion</vt:lpstr>
    </vt:vector>
  </TitlesOfParts>
  <Company>SJTU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 Ruby: Fundamental</dc:title>
  <dc:creator>Xiaojuan Cai</dc:creator>
  <cp:lastModifiedBy>Xiaojuan CAI</cp:lastModifiedBy>
  <cp:revision>132</cp:revision>
  <dcterms:created xsi:type="dcterms:W3CDTF">2014-01-26T03:05:54Z</dcterms:created>
  <dcterms:modified xsi:type="dcterms:W3CDTF">2015-06-03T23:46:27Z</dcterms:modified>
</cp:coreProperties>
</file>