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8"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7.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8.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9.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png"/><Relationship Id="rId1"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image" Target="../media/image14.png"/><Relationship Id="rId7" Type="http://schemas.openxmlformats.org/officeDocument/2006/relationships/image" Target="../media/image13.png"/><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image" Target="../media/image7.png"/></Relationships>
</file>

<file path=ppt/slides/_rels/slide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0.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24.png"/><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image" Target="../media/image21.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6.png"/><Relationship Id="rId1" Type="http://schemas.openxmlformats.org/officeDocument/2006/relationships/image" Target="../media/image2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p:cNvPicPr>
            <a:picLocks noChangeAspect="1"/>
          </p:cNvPicPr>
          <p:nvPr/>
        </p:nvPicPr>
        <p:blipFill>
          <a:blip r:embed="rId1"/>
          <a:stretch>
            <a:fillRect/>
          </a:stretch>
        </p:blipFill>
        <p:spPr>
          <a:xfrm>
            <a:off x="62230" y="1610995"/>
            <a:ext cx="11834495" cy="1297305"/>
          </a:xfrm>
          <a:prstGeom prst="rect">
            <a:avLst/>
          </a:prstGeom>
        </p:spPr>
      </p:pic>
      <p:pic>
        <p:nvPicPr>
          <p:cNvPr id="5" name="图片 4"/>
          <p:cNvPicPr>
            <a:picLocks noChangeAspect="1"/>
          </p:cNvPicPr>
          <p:nvPr/>
        </p:nvPicPr>
        <p:blipFill>
          <a:blip r:embed="rId2"/>
          <a:stretch>
            <a:fillRect/>
          </a:stretch>
        </p:blipFill>
        <p:spPr>
          <a:xfrm>
            <a:off x="1718945" y="3369945"/>
            <a:ext cx="8639175" cy="1095375"/>
          </a:xfrm>
          <a:prstGeom prst="rect">
            <a:avLst/>
          </a:prstGeom>
        </p:spPr>
      </p:pic>
      <p:pic>
        <p:nvPicPr>
          <p:cNvPr id="6" name="图片 5"/>
          <p:cNvPicPr>
            <a:picLocks noChangeAspect="1"/>
          </p:cNvPicPr>
          <p:nvPr/>
        </p:nvPicPr>
        <p:blipFill>
          <a:blip r:embed="rId3"/>
          <a:stretch>
            <a:fillRect/>
          </a:stretch>
        </p:blipFill>
        <p:spPr>
          <a:xfrm>
            <a:off x="2919730" y="5246370"/>
            <a:ext cx="6562725" cy="56197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Loss Function</a:t>
            </a:r>
            <a:endParaRPr lang="en-US" altLang="zh-CN"/>
          </a:p>
        </p:txBody>
      </p:sp>
      <p:pic>
        <p:nvPicPr>
          <p:cNvPr id="4" name="内容占位符 3"/>
          <p:cNvPicPr>
            <a:picLocks noChangeAspect="1"/>
          </p:cNvPicPr>
          <p:nvPr>
            <p:ph idx="1"/>
          </p:nvPr>
        </p:nvPicPr>
        <p:blipFill>
          <a:blip r:embed="rId1"/>
          <a:stretch>
            <a:fillRect/>
          </a:stretch>
        </p:blipFill>
        <p:spPr>
          <a:xfrm>
            <a:off x="2783205" y="2180590"/>
            <a:ext cx="6625590" cy="299275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Datasets</a:t>
            </a:r>
            <a:endParaRPr lang="en-US" altLang="zh-CN"/>
          </a:p>
        </p:txBody>
      </p:sp>
      <p:pic>
        <p:nvPicPr>
          <p:cNvPr id="4" name="内容占位符 3"/>
          <p:cNvPicPr>
            <a:picLocks noChangeAspect="1"/>
          </p:cNvPicPr>
          <p:nvPr>
            <p:ph idx="1"/>
          </p:nvPr>
        </p:nvPicPr>
        <p:blipFill>
          <a:blip r:embed="rId1"/>
          <a:stretch>
            <a:fillRect/>
          </a:stretch>
        </p:blipFill>
        <p:spPr>
          <a:xfrm>
            <a:off x="2328545" y="2600960"/>
            <a:ext cx="7281545" cy="262001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230505"/>
            <a:ext cx="10515600" cy="1325563"/>
          </a:xfrm>
        </p:spPr>
        <p:txBody>
          <a:bodyPr/>
          <a:p>
            <a:r>
              <a:rPr lang="en-US" altLang="zh-CN"/>
              <a:t>Results</a:t>
            </a:r>
            <a:endParaRPr lang="en-US" altLang="zh-CN"/>
          </a:p>
        </p:txBody>
      </p:sp>
      <p:pic>
        <p:nvPicPr>
          <p:cNvPr id="4" name="内容占位符 3"/>
          <p:cNvPicPr>
            <a:picLocks noChangeAspect="1"/>
          </p:cNvPicPr>
          <p:nvPr>
            <p:ph idx="1"/>
          </p:nvPr>
        </p:nvPicPr>
        <p:blipFill>
          <a:blip r:embed="rId1"/>
          <a:stretch>
            <a:fillRect/>
          </a:stretch>
        </p:blipFill>
        <p:spPr>
          <a:xfrm>
            <a:off x="2445385" y="1052195"/>
            <a:ext cx="7905115" cy="52609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742315" y="285115"/>
            <a:ext cx="10515600" cy="702945"/>
          </a:xfrm>
        </p:spPr>
        <p:txBody>
          <a:bodyPr>
            <a:normAutofit fontScale="90000"/>
          </a:bodyPr>
          <a:p>
            <a:r>
              <a:rPr lang="en-US" altLang="zh-CN"/>
              <a:t>A</a:t>
            </a:r>
            <a:r>
              <a:rPr lang="en-US" altLang="zh-CN"/>
              <a:t>spect-based Sentiment Analysis</a:t>
            </a:r>
            <a:endParaRPr lang="en-US" altLang="zh-CN"/>
          </a:p>
        </p:txBody>
      </p:sp>
      <p:grpSp>
        <p:nvGrpSpPr>
          <p:cNvPr id="11" name="组合 10"/>
          <p:cNvGrpSpPr/>
          <p:nvPr/>
        </p:nvGrpSpPr>
        <p:grpSpPr>
          <a:xfrm>
            <a:off x="1678305" y="4470400"/>
            <a:ext cx="8665210" cy="1198880"/>
            <a:chOff x="2207" y="2781"/>
            <a:chExt cx="13646" cy="1888"/>
          </a:xfrm>
        </p:grpSpPr>
        <p:sp>
          <p:nvSpPr>
            <p:cNvPr id="6" name="文本框 5"/>
            <p:cNvSpPr txBox="1"/>
            <p:nvPr/>
          </p:nvSpPr>
          <p:spPr>
            <a:xfrm>
              <a:off x="2207" y="2781"/>
              <a:ext cx="13647" cy="1888"/>
            </a:xfrm>
            <a:prstGeom prst="rect">
              <a:avLst/>
            </a:prstGeom>
          </p:spPr>
          <p:txBody>
            <a:bodyPr wrap="square">
              <a:spAutoFit/>
            </a:bodyPr>
            <a:p>
              <a:pPr marL="0" indent="0" algn="just"/>
              <a:r>
                <a:rPr lang="en-US" altLang="zh-CN" sz="2800" b="0" i="0">
                  <a:solidFill>
                    <a:srgbClr val="333333"/>
                  </a:solidFill>
                  <a:latin typeface="Times New Roman" panose="02020603050405020304" charset="0"/>
                  <a:ea typeface="PingFang SC"/>
                  <a:cs typeface="Times New Roman" panose="02020603050405020304" charset="0"/>
                </a:rPr>
                <a:t>I bought a new camera. The picture quality is amazing but the battery life is too short</a:t>
              </a:r>
              <a:r>
                <a:rPr lang="en-US" altLang="zh-CN" sz="1600" b="0" i="0">
                  <a:solidFill>
                    <a:srgbClr val="333333"/>
                  </a:solidFill>
                  <a:latin typeface="Times New Roman" panose="02020603050405020304" charset="0"/>
                  <a:ea typeface="PingFang SC"/>
                  <a:cs typeface="Times New Roman" panose="02020603050405020304" charset="0"/>
                </a:rPr>
                <a:t>.</a:t>
              </a:r>
              <a:endParaRPr lang="en-US" altLang="zh-CN" sz="1600" b="0" i="0">
                <a:solidFill>
                  <a:srgbClr val="333333"/>
                </a:solidFill>
                <a:latin typeface="Times New Roman" panose="02020603050405020304" charset="0"/>
                <a:ea typeface="PingFang SC"/>
                <a:cs typeface="Times New Roman" panose="02020603050405020304" charset="0"/>
              </a:endParaRPr>
            </a:p>
            <a:p>
              <a:pPr marL="0" indent="0" algn="just"/>
              <a:endParaRPr lang="en-US" altLang="zh-CN" sz="1600" b="0" i="0">
                <a:solidFill>
                  <a:srgbClr val="333333"/>
                </a:solidFill>
                <a:latin typeface="Times New Roman" panose="02020603050405020304" charset="0"/>
                <a:ea typeface="PingFang SC"/>
                <a:cs typeface="Times New Roman" panose="02020603050405020304" charset="0"/>
              </a:endParaRPr>
            </a:p>
          </p:txBody>
        </p:sp>
        <p:sp>
          <p:nvSpPr>
            <p:cNvPr id="7" name="矩形 6"/>
            <p:cNvSpPr/>
            <p:nvPr/>
          </p:nvSpPr>
          <p:spPr>
            <a:xfrm>
              <a:off x="10525" y="2867"/>
              <a:ext cx="1747" cy="758"/>
            </a:xfrm>
            <a:prstGeom prst="rect">
              <a:avLst/>
            </a:prstGeom>
            <a:noFill/>
            <a:ln w="28575" cmpd="sng">
              <a:solidFill>
                <a:schemeClr val="accent2"/>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8" name="矩形 7"/>
            <p:cNvSpPr/>
            <p:nvPr/>
          </p:nvSpPr>
          <p:spPr>
            <a:xfrm>
              <a:off x="12895" y="2867"/>
              <a:ext cx="1958" cy="758"/>
            </a:xfrm>
            <a:prstGeom prst="rect">
              <a:avLst/>
            </a:prstGeom>
            <a:noFill/>
            <a:ln w="28575" cmpd="sng">
              <a:solidFill>
                <a:schemeClr val="accent2"/>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9" name="矩形 8"/>
            <p:cNvSpPr/>
            <p:nvPr/>
          </p:nvSpPr>
          <p:spPr>
            <a:xfrm>
              <a:off x="3137" y="3502"/>
              <a:ext cx="2575" cy="711"/>
            </a:xfrm>
            <a:prstGeom prst="rect">
              <a:avLst/>
            </a:prstGeom>
            <a:noFill/>
            <a:ln w="28575" cmpd="sng">
              <a:solidFill>
                <a:schemeClr val="accent1"/>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0" name="矩形 9"/>
            <p:cNvSpPr/>
            <p:nvPr/>
          </p:nvSpPr>
          <p:spPr>
            <a:xfrm>
              <a:off x="7096" y="3502"/>
              <a:ext cx="1340" cy="711"/>
            </a:xfrm>
            <a:prstGeom prst="rect">
              <a:avLst/>
            </a:prstGeom>
            <a:noFill/>
            <a:ln w="28575" cmpd="sng">
              <a:solidFill>
                <a:schemeClr val="accent1"/>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pSp>
      <p:pic>
        <p:nvPicPr>
          <p:cNvPr id="13" name="内容占位符 12"/>
          <p:cNvPicPr>
            <a:picLocks noChangeAspect="1"/>
          </p:cNvPicPr>
          <p:nvPr>
            <p:ph idx="1"/>
          </p:nvPr>
        </p:nvPicPr>
        <p:blipFill>
          <a:blip r:embed="rId1"/>
          <a:stretch>
            <a:fillRect/>
          </a:stretch>
        </p:blipFill>
        <p:spPr>
          <a:xfrm>
            <a:off x="915035" y="1743710"/>
            <a:ext cx="6860540" cy="1971040"/>
          </a:xfrm>
          <a:prstGeom prst="rect">
            <a:avLst/>
          </a:prstGeom>
        </p:spPr>
      </p:pic>
      <p:pic>
        <p:nvPicPr>
          <p:cNvPr id="14" name="图片 13"/>
          <p:cNvPicPr>
            <a:picLocks noChangeAspect="1"/>
          </p:cNvPicPr>
          <p:nvPr/>
        </p:nvPicPr>
        <p:blipFill>
          <a:blip r:embed="rId2"/>
          <a:stretch>
            <a:fillRect/>
          </a:stretch>
        </p:blipFill>
        <p:spPr>
          <a:xfrm>
            <a:off x="7679690" y="1943100"/>
            <a:ext cx="3914775" cy="14859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Challenges</a:t>
            </a:r>
            <a:endParaRPr lang="en-US" altLang="zh-CN"/>
          </a:p>
        </p:txBody>
      </p:sp>
      <p:sp>
        <p:nvSpPr>
          <p:cNvPr id="3" name="内容占位符 2"/>
          <p:cNvSpPr>
            <a:spLocks noGrp="1"/>
          </p:cNvSpPr>
          <p:nvPr>
            <p:ph idx="1"/>
          </p:nvPr>
        </p:nvSpPr>
        <p:spPr/>
        <p:txBody>
          <a:bodyPr/>
          <a:p>
            <a:r>
              <a:rPr lang="en-US" altLang="zh-CN"/>
              <a:t> </a:t>
            </a:r>
            <a:r>
              <a:rPr lang="en-US" altLang="zh-CN">
                <a:latin typeface="Times New Roman" panose="02020603050405020304" charset="0"/>
                <a:cs typeface="Times New Roman" panose="02020603050405020304" charset="0"/>
              </a:rPr>
              <a:t>   when the syntactic structure of sentences is incomplete or there is no apparent syntactic relationship between aspects and sentiments, syntactic parser may output incorrect syntactic dependency adjacency matrices, thereby leading to noise in the modeling of syntactic information.</a:t>
            </a:r>
            <a:endParaRPr lang="en-US" altLang="zh-CN">
              <a:latin typeface="Times New Roman" panose="02020603050405020304" charset="0"/>
              <a:cs typeface="Times New Roman" panose="02020603050405020304" charset="0"/>
            </a:endParaRPr>
          </a:p>
          <a:p>
            <a:endParaRPr lang="en-US" altLang="zh-CN">
              <a:latin typeface="Times New Roman" panose="02020603050405020304" charset="0"/>
              <a:cs typeface="Times New Roman" panose="02020603050405020304" charset="0"/>
            </a:endParaRPr>
          </a:p>
          <a:p>
            <a:r>
              <a:rPr lang="en-US" altLang="zh-CN"/>
              <a:t>    How to make better use of comparative learning and labeling information</a:t>
            </a:r>
            <a:endParaRPr lang="en-US" altLang="zh-C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238760"/>
            <a:ext cx="10515600" cy="1325563"/>
          </a:xfrm>
        </p:spPr>
        <p:txBody>
          <a:bodyPr/>
          <a:p>
            <a:r>
              <a:rPr lang="en-US" altLang="zh-CN"/>
              <a:t>C3LPGCN</a:t>
            </a:r>
            <a:endParaRPr lang="en-US" altLang="zh-CN"/>
          </a:p>
        </p:txBody>
      </p:sp>
      <p:pic>
        <p:nvPicPr>
          <p:cNvPr id="6" name="内容占位符 5"/>
          <p:cNvPicPr>
            <a:picLocks noChangeAspect="1"/>
          </p:cNvPicPr>
          <p:nvPr>
            <p:ph idx="1"/>
          </p:nvPr>
        </p:nvPicPr>
        <p:blipFill>
          <a:blip r:embed="rId1"/>
          <a:stretch>
            <a:fillRect/>
          </a:stretch>
        </p:blipFill>
        <p:spPr>
          <a:xfrm>
            <a:off x="2249170" y="729615"/>
            <a:ext cx="7849870" cy="572516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p:cNvPicPr>
            <a:picLocks noChangeAspect="1"/>
          </p:cNvPicPr>
          <p:nvPr>
            <p:ph idx="1"/>
          </p:nvPr>
        </p:nvPicPr>
        <p:blipFill>
          <a:blip r:embed="rId1"/>
          <a:stretch>
            <a:fillRect/>
          </a:stretch>
        </p:blipFill>
        <p:spPr>
          <a:xfrm>
            <a:off x="8644890" y="887730"/>
            <a:ext cx="3124835" cy="4853940"/>
          </a:xfrm>
          <a:prstGeom prst="rect">
            <a:avLst/>
          </a:prstGeom>
        </p:spPr>
      </p:pic>
      <p:pic>
        <p:nvPicPr>
          <p:cNvPr id="5" name="图片 4"/>
          <p:cNvPicPr>
            <a:picLocks noChangeAspect="1"/>
          </p:cNvPicPr>
          <p:nvPr/>
        </p:nvPicPr>
        <p:blipFill>
          <a:blip r:embed="rId2"/>
          <a:stretch>
            <a:fillRect/>
          </a:stretch>
        </p:blipFill>
        <p:spPr>
          <a:xfrm>
            <a:off x="312420" y="323850"/>
            <a:ext cx="8433435" cy="775970"/>
          </a:xfrm>
          <a:prstGeom prst="rect">
            <a:avLst/>
          </a:prstGeom>
        </p:spPr>
      </p:pic>
      <p:pic>
        <p:nvPicPr>
          <p:cNvPr id="6" name="图片 5"/>
          <p:cNvPicPr>
            <a:picLocks noChangeAspect="1"/>
          </p:cNvPicPr>
          <p:nvPr/>
        </p:nvPicPr>
        <p:blipFill>
          <a:blip r:embed="rId3"/>
          <a:stretch>
            <a:fillRect/>
          </a:stretch>
        </p:blipFill>
        <p:spPr>
          <a:xfrm>
            <a:off x="1202055" y="1600835"/>
            <a:ext cx="4721225" cy="624205"/>
          </a:xfrm>
          <a:prstGeom prst="rect">
            <a:avLst/>
          </a:prstGeom>
        </p:spPr>
      </p:pic>
      <p:pic>
        <p:nvPicPr>
          <p:cNvPr id="7" name="图片 6"/>
          <p:cNvPicPr>
            <a:picLocks noChangeAspect="1"/>
          </p:cNvPicPr>
          <p:nvPr/>
        </p:nvPicPr>
        <p:blipFill>
          <a:blip r:embed="rId4"/>
          <a:stretch>
            <a:fillRect/>
          </a:stretch>
        </p:blipFill>
        <p:spPr>
          <a:xfrm>
            <a:off x="1466850" y="2726055"/>
            <a:ext cx="4657725" cy="571500"/>
          </a:xfrm>
          <a:prstGeom prst="rect">
            <a:avLst/>
          </a:prstGeom>
        </p:spPr>
      </p:pic>
      <p:pic>
        <p:nvPicPr>
          <p:cNvPr id="8" name="图片 7"/>
          <p:cNvPicPr>
            <a:picLocks noChangeAspect="1"/>
          </p:cNvPicPr>
          <p:nvPr/>
        </p:nvPicPr>
        <p:blipFill>
          <a:blip r:embed="rId5"/>
          <a:stretch>
            <a:fillRect/>
          </a:stretch>
        </p:blipFill>
        <p:spPr>
          <a:xfrm>
            <a:off x="170180" y="3798570"/>
            <a:ext cx="4658360" cy="1419860"/>
          </a:xfrm>
          <a:prstGeom prst="rect">
            <a:avLst/>
          </a:prstGeom>
        </p:spPr>
      </p:pic>
      <p:pic>
        <p:nvPicPr>
          <p:cNvPr id="9" name="图片 8"/>
          <p:cNvPicPr>
            <a:picLocks noChangeAspect="1"/>
          </p:cNvPicPr>
          <p:nvPr/>
        </p:nvPicPr>
        <p:blipFill>
          <a:blip r:embed="rId6"/>
          <a:stretch>
            <a:fillRect/>
          </a:stretch>
        </p:blipFill>
        <p:spPr>
          <a:xfrm>
            <a:off x="2072005" y="5471795"/>
            <a:ext cx="3705225" cy="571500"/>
          </a:xfrm>
          <a:prstGeom prst="rect">
            <a:avLst/>
          </a:prstGeom>
        </p:spPr>
      </p:pic>
      <p:sp>
        <p:nvSpPr>
          <p:cNvPr id="10" name="文本框 9"/>
          <p:cNvSpPr txBox="1"/>
          <p:nvPr/>
        </p:nvSpPr>
        <p:spPr>
          <a:xfrm>
            <a:off x="6539230" y="1644015"/>
            <a:ext cx="4369435" cy="581025"/>
          </a:xfrm>
          <a:prstGeom prst="rect">
            <a:avLst/>
          </a:prstGeom>
          <a:noFill/>
        </p:spPr>
        <p:txBody>
          <a:bodyPr wrap="square" rtlCol="0">
            <a:noAutofit/>
          </a:bodyPr>
          <a:p>
            <a:r>
              <a:rPr lang="en-US" altLang="zh-CN" sz="2400"/>
              <a:t>No disk is included</a:t>
            </a:r>
            <a:endParaRPr lang="en-US" altLang="zh-CN" sz="2400"/>
          </a:p>
        </p:txBody>
      </p:sp>
      <p:sp>
        <p:nvSpPr>
          <p:cNvPr id="11" name="下箭头 10"/>
          <p:cNvSpPr/>
          <p:nvPr/>
        </p:nvSpPr>
        <p:spPr>
          <a:xfrm>
            <a:off x="7625080" y="2300605"/>
            <a:ext cx="269240" cy="425450"/>
          </a:xfrm>
          <a:prstGeom prst="downArrow">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2" name="文本框 11"/>
          <p:cNvSpPr txBox="1"/>
          <p:nvPr/>
        </p:nvSpPr>
        <p:spPr>
          <a:xfrm>
            <a:off x="6539230" y="2920365"/>
            <a:ext cx="4369435" cy="581025"/>
          </a:xfrm>
          <a:prstGeom prst="rect">
            <a:avLst/>
          </a:prstGeom>
          <a:noFill/>
        </p:spPr>
        <p:txBody>
          <a:bodyPr wrap="square" rtlCol="0">
            <a:noAutofit/>
          </a:bodyPr>
          <a:p>
            <a:r>
              <a:rPr lang="en-US" altLang="zh-CN" sz="2400"/>
              <a:t>The disk is</a:t>
            </a:r>
            <a:r>
              <a:rPr lang="en-US" altLang="zh-CN" sz="2400" b="1"/>
              <a:t> MASK</a:t>
            </a:r>
            <a:endParaRPr lang="en-US" altLang="zh-CN" sz="2400" b="1"/>
          </a:p>
        </p:txBody>
      </p:sp>
      <p:pic>
        <p:nvPicPr>
          <p:cNvPr id="13" name="图片 12"/>
          <p:cNvPicPr>
            <a:picLocks noChangeAspect="1"/>
          </p:cNvPicPr>
          <p:nvPr/>
        </p:nvPicPr>
        <p:blipFill>
          <a:blip r:embed="rId7"/>
          <a:stretch>
            <a:fillRect/>
          </a:stretch>
        </p:blipFill>
        <p:spPr>
          <a:xfrm>
            <a:off x="4555490" y="3965575"/>
            <a:ext cx="4438650" cy="838200"/>
          </a:xfrm>
          <a:prstGeom prst="rect">
            <a:avLst/>
          </a:prstGeom>
        </p:spPr>
      </p:pic>
      <p:pic>
        <p:nvPicPr>
          <p:cNvPr id="14" name="图片 13"/>
          <p:cNvPicPr>
            <a:picLocks noChangeAspect="1"/>
          </p:cNvPicPr>
          <p:nvPr/>
        </p:nvPicPr>
        <p:blipFill>
          <a:blip r:embed="rId8"/>
          <a:stretch>
            <a:fillRect/>
          </a:stretch>
        </p:blipFill>
        <p:spPr>
          <a:xfrm>
            <a:off x="5424170" y="4518025"/>
            <a:ext cx="3483610" cy="28575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Contrastive Learning</a:t>
            </a:r>
            <a:endParaRPr lang="en-US" altLang="zh-CN"/>
          </a:p>
        </p:txBody>
      </p:sp>
      <p:pic>
        <p:nvPicPr>
          <p:cNvPr id="4" name="内容占位符 3"/>
          <p:cNvPicPr>
            <a:picLocks noChangeAspect="1"/>
          </p:cNvPicPr>
          <p:nvPr>
            <p:ph idx="1"/>
          </p:nvPr>
        </p:nvPicPr>
        <p:blipFill>
          <a:blip r:embed="rId1"/>
          <a:stretch>
            <a:fillRect/>
          </a:stretch>
        </p:blipFill>
        <p:spPr>
          <a:xfrm>
            <a:off x="7355205" y="1691005"/>
            <a:ext cx="3430905" cy="3639820"/>
          </a:xfrm>
          <a:prstGeom prst="rect">
            <a:avLst/>
          </a:prstGeom>
        </p:spPr>
      </p:pic>
      <p:pic>
        <p:nvPicPr>
          <p:cNvPr id="5" name="图片 4"/>
          <p:cNvPicPr>
            <a:picLocks noChangeAspect="1"/>
          </p:cNvPicPr>
          <p:nvPr/>
        </p:nvPicPr>
        <p:blipFill>
          <a:blip r:embed="rId2"/>
          <a:stretch>
            <a:fillRect/>
          </a:stretch>
        </p:blipFill>
        <p:spPr>
          <a:xfrm>
            <a:off x="1386205" y="1545590"/>
            <a:ext cx="3866515" cy="452755"/>
          </a:xfrm>
          <a:prstGeom prst="rect">
            <a:avLst/>
          </a:prstGeom>
        </p:spPr>
      </p:pic>
      <p:pic>
        <p:nvPicPr>
          <p:cNvPr id="6" name="图片 5"/>
          <p:cNvPicPr>
            <a:picLocks noChangeAspect="1"/>
          </p:cNvPicPr>
          <p:nvPr/>
        </p:nvPicPr>
        <p:blipFill>
          <a:blip r:embed="rId3"/>
          <a:stretch>
            <a:fillRect/>
          </a:stretch>
        </p:blipFill>
        <p:spPr>
          <a:xfrm>
            <a:off x="1277620" y="2151380"/>
            <a:ext cx="4591050" cy="1590675"/>
          </a:xfrm>
          <a:prstGeom prst="rect">
            <a:avLst/>
          </a:prstGeom>
        </p:spPr>
      </p:pic>
      <p:pic>
        <p:nvPicPr>
          <p:cNvPr id="7" name="图片 6"/>
          <p:cNvPicPr>
            <a:picLocks noChangeAspect="1"/>
          </p:cNvPicPr>
          <p:nvPr/>
        </p:nvPicPr>
        <p:blipFill>
          <a:blip r:embed="rId4"/>
          <a:stretch>
            <a:fillRect/>
          </a:stretch>
        </p:blipFill>
        <p:spPr>
          <a:xfrm>
            <a:off x="1386205" y="3895090"/>
            <a:ext cx="4140835" cy="349885"/>
          </a:xfrm>
          <a:prstGeom prst="rect">
            <a:avLst/>
          </a:prstGeom>
        </p:spPr>
      </p:pic>
      <p:pic>
        <p:nvPicPr>
          <p:cNvPr id="8" name="图片 7"/>
          <p:cNvPicPr>
            <a:picLocks noChangeAspect="1"/>
          </p:cNvPicPr>
          <p:nvPr/>
        </p:nvPicPr>
        <p:blipFill>
          <a:blip r:embed="rId5"/>
          <a:stretch>
            <a:fillRect/>
          </a:stretch>
        </p:blipFill>
        <p:spPr>
          <a:xfrm>
            <a:off x="1386205" y="4490085"/>
            <a:ext cx="4391025" cy="1485900"/>
          </a:xfrm>
          <a:prstGeom prst="rect">
            <a:avLst/>
          </a:prstGeom>
        </p:spPr>
      </p:pic>
      <p:sp>
        <p:nvSpPr>
          <p:cNvPr id="9" name="文本框 8"/>
          <p:cNvSpPr txBox="1"/>
          <p:nvPr/>
        </p:nvSpPr>
        <p:spPr>
          <a:xfrm>
            <a:off x="7489825" y="5458460"/>
            <a:ext cx="6096000" cy="1568450"/>
          </a:xfrm>
          <a:prstGeom prst="rect">
            <a:avLst/>
          </a:prstGeom>
          <a:noFill/>
        </p:spPr>
        <p:txBody>
          <a:bodyPr wrap="square" rtlCol="0" anchor="t">
            <a:spAutoFit/>
          </a:bodyPr>
          <a:p>
            <a:r>
              <a:rPr lang="en-US" altLang="zh-CN" sz="2400">
                <a:sym typeface="+mn-ea"/>
              </a:rPr>
              <a:t>The disk is</a:t>
            </a:r>
            <a:r>
              <a:rPr lang="en-US" altLang="zh-CN" sz="2400" b="1">
                <a:sym typeface="+mn-ea"/>
              </a:rPr>
              <a:t> POS</a:t>
            </a:r>
            <a:endParaRPr lang="en-US" altLang="zh-CN" sz="2400" b="1">
              <a:sym typeface="+mn-ea"/>
            </a:endParaRPr>
          </a:p>
          <a:p>
            <a:r>
              <a:rPr lang="en-US" altLang="zh-CN" sz="2400">
                <a:sym typeface="+mn-ea"/>
              </a:rPr>
              <a:t>The disk is</a:t>
            </a:r>
            <a:r>
              <a:rPr lang="en-US" altLang="zh-CN" sz="2400" b="1">
                <a:sym typeface="+mn-ea"/>
              </a:rPr>
              <a:t> NEU</a:t>
            </a:r>
            <a:endParaRPr lang="en-US" altLang="zh-CN" sz="2400" b="1">
              <a:sym typeface="+mn-ea"/>
            </a:endParaRPr>
          </a:p>
          <a:p>
            <a:r>
              <a:rPr lang="en-US" altLang="zh-CN" sz="2400">
                <a:sym typeface="+mn-ea"/>
              </a:rPr>
              <a:t>The disk is</a:t>
            </a:r>
            <a:r>
              <a:rPr lang="en-US" altLang="zh-CN" sz="2400" b="1">
                <a:sym typeface="+mn-ea"/>
              </a:rPr>
              <a:t> NEG</a:t>
            </a:r>
            <a:endParaRPr lang="en-US" altLang="zh-CN" sz="2400" b="1">
              <a:sym typeface="+mn-ea"/>
            </a:endParaRPr>
          </a:p>
          <a:p>
            <a:endParaRPr lang="en-US" altLang="zh-CN" sz="2400" b="1">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 name="内容占位符 5"/>
          <p:cNvPicPr>
            <a:picLocks noChangeAspect="1"/>
          </p:cNvPicPr>
          <p:nvPr/>
        </p:nvPicPr>
        <p:blipFill>
          <a:blip r:embed="rId1"/>
          <a:stretch>
            <a:fillRect/>
          </a:stretch>
        </p:blipFill>
        <p:spPr>
          <a:xfrm>
            <a:off x="1386205" y="236855"/>
            <a:ext cx="8712200" cy="6353810"/>
          </a:xfrm>
          <a:prstGeom prst="rect">
            <a:avLst/>
          </a:prstGeom>
        </p:spPr>
      </p:pic>
      <p:sp>
        <p:nvSpPr>
          <p:cNvPr id="4" name="矩形 3"/>
          <p:cNvSpPr/>
          <p:nvPr/>
        </p:nvSpPr>
        <p:spPr>
          <a:xfrm>
            <a:off x="4105910" y="1875790"/>
            <a:ext cx="1232535" cy="2185670"/>
          </a:xfrm>
          <a:prstGeom prst="rect">
            <a:avLst/>
          </a:prstGeom>
          <a:noFill/>
          <a:ln w="28575" cmpd="sng">
            <a:solidFill>
              <a:schemeClr val="accent6"/>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pic>
        <p:nvPicPr>
          <p:cNvPr id="5" name="图片 4"/>
          <p:cNvPicPr>
            <a:picLocks noChangeAspect="1"/>
          </p:cNvPicPr>
          <p:nvPr/>
        </p:nvPicPr>
        <p:blipFill>
          <a:blip r:embed="rId2"/>
          <a:stretch>
            <a:fillRect/>
          </a:stretch>
        </p:blipFill>
        <p:spPr>
          <a:xfrm>
            <a:off x="314960" y="4857750"/>
            <a:ext cx="3790950" cy="5715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Mask-aware Aspect Information filter</a:t>
            </a:r>
            <a:endParaRPr lang="en-US" altLang="zh-CN"/>
          </a:p>
        </p:txBody>
      </p:sp>
      <p:pic>
        <p:nvPicPr>
          <p:cNvPr id="5" name="图片 4"/>
          <p:cNvPicPr>
            <a:picLocks noChangeAspect="1"/>
          </p:cNvPicPr>
          <p:nvPr/>
        </p:nvPicPr>
        <p:blipFill>
          <a:blip r:embed="rId1"/>
          <a:stretch>
            <a:fillRect/>
          </a:stretch>
        </p:blipFill>
        <p:spPr>
          <a:xfrm>
            <a:off x="629920" y="1432560"/>
            <a:ext cx="5663565" cy="2607310"/>
          </a:xfrm>
          <a:prstGeom prst="rect">
            <a:avLst/>
          </a:prstGeom>
        </p:spPr>
      </p:pic>
      <p:pic>
        <p:nvPicPr>
          <p:cNvPr id="7" name="内容占位符 6"/>
          <p:cNvPicPr>
            <a:picLocks noChangeAspect="1"/>
          </p:cNvPicPr>
          <p:nvPr>
            <p:ph idx="1"/>
          </p:nvPr>
        </p:nvPicPr>
        <p:blipFill>
          <a:blip r:embed="rId2"/>
          <a:stretch>
            <a:fillRect/>
          </a:stretch>
        </p:blipFill>
        <p:spPr>
          <a:xfrm>
            <a:off x="6061075" y="1432560"/>
            <a:ext cx="6130925" cy="1997075"/>
          </a:xfrm>
          <a:prstGeom prst="rect">
            <a:avLst/>
          </a:prstGeom>
        </p:spPr>
      </p:pic>
      <p:pic>
        <p:nvPicPr>
          <p:cNvPr id="8" name="图片 7"/>
          <p:cNvPicPr>
            <a:picLocks noChangeAspect="1"/>
          </p:cNvPicPr>
          <p:nvPr/>
        </p:nvPicPr>
        <p:blipFill>
          <a:blip r:embed="rId3"/>
          <a:stretch>
            <a:fillRect/>
          </a:stretch>
        </p:blipFill>
        <p:spPr>
          <a:xfrm>
            <a:off x="838200" y="4371975"/>
            <a:ext cx="4343400" cy="600075"/>
          </a:xfrm>
          <a:prstGeom prst="rect">
            <a:avLst/>
          </a:prstGeom>
        </p:spPr>
      </p:pic>
      <p:pic>
        <p:nvPicPr>
          <p:cNvPr id="9" name="图片 8"/>
          <p:cNvPicPr>
            <a:picLocks noChangeAspect="1"/>
          </p:cNvPicPr>
          <p:nvPr/>
        </p:nvPicPr>
        <p:blipFill>
          <a:blip r:embed="rId4"/>
          <a:stretch>
            <a:fillRect/>
          </a:stretch>
        </p:blipFill>
        <p:spPr>
          <a:xfrm>
            <a:off x="6517005" y="4039870"/>
            <a:ext cx="4752975" cy="18573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Target Aspect Sentiment Analysis</a:t>
            </a:r>
            <a:endParaRPr lang="en-US" altLang="zh-CN"/>
          </a:p>
        </p:txBody>
      </p:sp>
      <p:pic>
        <p:nvPicPr>
          <p:cNvPr id="4" name="内容占位符 3"/>
          <p:cNvPicPr>
            <a:picLocks noChangeAspect="1"/>
          </p:cNvPicPr>
          <p:nvPr>
            <p:ph idx="1"/>
          </p:nvPr>
        </p:nvPicPr>
        <p:blipFill>
          <a:blip r:embed="rId1"/>
          <a:stretch>
            <a:fillRect/>
          </a:stretch>
        </p:blipFill>
        <p:spPr>
          <a:xfrm>
            <a:off x="1602105" y="2548890"/>
            <a:ext cx="6605270" cy="695325"/>
          </a:xfrm>
          <a:prstGeom prst="rect">
            <a:avLst/>
          </a:prstGeom>
        </p:spPr>
      </p:pic>
      <p:pic>
        <p:nvPicPr>
          <p:cNvPr id="5" name="图片 4"/>
          <p:cNvPicPr>
            <a:picLocks noChangeAspect="1"/>
          </p:cNvPicPr>
          <p:nvPr/>
        </p:nvPicPr>
        <p:blipFill>
          <a:blip r:embed="rId2"/>
          <a:stretch>
            <a:fillRect/>
          </a:stretch>
        </p:blipFill>
        <p:spPr>
          <a:xfrm>
            <a:off x="2221865" y="4314190"/>
            <a:ext cx="6321425" cy="741680"/>
          </a:xfrm>
          <a:prstGeom prst="rect">
            <a:avLst/>
          </a:prstGeom>
        </p:spPr>
      </p:pic>
    </p:spTree>
  </p:cSld>
  <p:clrMapOvr>
    <a:masterClrMapping/>
  </p:clrMapOvr>
</p:sld>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691</Words>
  <Application>WPS 演示</Application>
  <PresentationFormat>宽屏</PresentationFormat>
  <Paragraphs>34</Paragraphs>
  <Slides>12</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12</vt:i4>
      </vt:variant>
    </vt:vector>
  </HeadingPairs>
  <TitlesOfParts>
    <vt:vector size="22" baseType="lpstr">
      <vt:lpstr>Arial</vt:lpstr>
      <vt:lpstr>宋体</vt:lpstr>
      <vt:lpstr>Wingdings</vt:lpstr>
      <vt:lpstr>Arial Unicode MS</vt:lpstr>
      <vt:lpstr>Calibri</vt:lpstr>
      <vt:lpstr>微软雅黑</vt:lpstr>
      <vt:lpstr>PingFang SC</vt:lpstr>
      <vt:lpstr>Segoe Print</vt:lpstr>
      <vt:lpstr>Times New Roman</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lower MIST</dc:creator>
  <cp:lastModifiedBy>Mist-lower</cp:lastModifiedBy>
  <cp:revision>7</cp:revision>
  <dcterms:created xsi:type="dcterms:W3CDTF">2023-08-09T12:44:00Z</dcterms:created>
  <dcterms:modified xsi:type="dcterms:W3CDTF">2025-01-06T06:42:28Z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3B0086CAF875411CACBDA13AB9801EF4_13</vt:lpwstr>
  </property>
  <property fmtid="{D5CDD505-2E9C-101B-9397-08002B2CF9AE}" pid="3" name="KSOProductBuildVer">
    <vt:lpwstr>2052-12.1.0.19302</vt:lpwstr>
  </property>
</Properties>
</file>