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3"/>
    <p:sldId id="267" r:id="rId4"/>
    <p:sldId id="279" r:id="rId5"/>
    <p:sldId id="280" r:id="rId6"/>
    <p:sldId id="300" r:id="rId7"/>
    <p:sldId id="301" r:id="rId8"/>
    <p:sldId id="302" r:id="rId9"/>
    <p:sldId id="304" r:id="rId10"/>
    <p:sldId id="303" r:id="rId11"/>
    <p:sldId id="305" r:id="rId12"/>
    <p:sldId id="258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152"/>
    <a:srgbClr val="2C3D4F"/>
    <a:srgbClr val="8CBBD2"/>
    <a:srgbClr val="2B3D55"/>
    <a:srgbClr val="D76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科技楼风景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315" y="-1088390"/>
            <a:ext cx="12426315" cy="9319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47320" y="2268220"/>
            <a:ext cx="12486640" cy="1708150"/>
          </a:xfrm>
          <a:prstGeom prst="rect">
            <a:avLst/>
          </a:prstGeom>
          <a:solidFill>
            <a:srgbClr val="31415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63495" y="3507105"/>
            <a:ext cx="7128510" cy="406400"/>
          </a:xfrm>
        </p:spPr>
        <p:txBody>
          <a:bodyPr/>
          <a:p>
            <a:r>
              <a:rPr lang="zh-CN" altLang="en-US" sz="1800">
                <a:solidFill>
                  <a:schemeClr val="bg1"/>
                </a:solidFill>
              </a:rPr>
              <a:t>  华中师范大学</a:t>
            </a:r>
            <a:r>
              <a:rPr lang="en-US" altLang="zh-CN" sz="1800">
                <a:solidFill>
                  <a:schemeClr val="bg1"/>
                </a:solidFill>
              </a:rPr>
              <a:t>     </a:t>
            </a:r>
            <a:r>
              <a:rPr lang="zh-CN" altLang="en-US" sz="1800">
                <a:solidFill>
                  <a:schemeClr val="bg1"/>
                </a:solidFill>
              </a:rPr>
              <a:t>万硕</a:t>
            </a:r>
            <a:r>
              <a:rPr lang="en-US" altLang="zh-CN" sz="1800">
                <a:solidFill>
                  <a:schemeClr val="bg1"/>
                </a:solidFill>
              </a:rPr>
              <a:t>       2022 </a:t>
            </a:r>
            <a:r>
              <a:rPr lang="en-US" altLang="zh-CN" sz="1800">
                <a:solidFill>
                  <a:schemeClr val="bg1"/>
                </a:solidFill>
              </a:rPr>
              <a:t>IEIR</a:t>
            </a:r>
            <a:endParaRPr lang="en-US" altLang="zh-CN" sz="18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915" y="2539365"/>
            <a:ext cx="12848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+mn-ea"/>
                <a:cs typeface="+mn-ea"/>
              </a:rPr>
              <a:t>Teacher Attention Measurement Based on Head Pose Estimation</a:t>
            </a:r>
            <a:endParaRPr lang="en-US" altLang="zh-CN" sz="320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04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可改进部分</a:t>
              </a: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814195" y="2331720"/>
            <a:ext cx="89325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系统的实时性，做成能够让教师课堂上实时获得自己注意力信息反馈的系统，在教学环节中调整自己的教学状态和未完成的教学</a:t>
            </a:r>
            <a:r>
              <a:rPr lang="zh-CN" altLang="en-US"/>
              <a:t>环节。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注视区域的划分是否还有改进空间，单纯的画一个圆符合</a:t>
            </a:r>
            <a:r>
              <a:rPr lang="zh-CN" altLang="en-US"/>
              <a:t>实际情况吗？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在教师注意力信息分类中，是不是存在教师分心的情况，比如看向没有学生的走廊和</a:t>
            </a:r>
            <a:r>
              <a:rPr lang="zh-CN" altLang="en-US"/>
              <a:t>窗外。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教师注意力信息的可视化部分能够以热力图形式</a:t>
            </a:r>
            <a:r>
              <a:rPr lang="zh-CN" altLang="en-US"/>
              <a:t>呈现。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12"/>
          <p:cNvSpPr txBox="1"/>
          <p:nvPr/>
        </p:nvSpPr>
        <p:spPr>
          <a:xfrm>
            <a:off x="2100580" y="2289810"/>
            <a:ext cx="8844915" cy="738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4205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谢谢</a:t>
            </a:r>
            <a:r>
              <a:rPr lang="zh-CN" sz="4205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您的</a:t>
            </a:r>
            <a:r>
              <a:rPr sz="4205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观看！</a:t>
            </a:r>
            <a:endParaRPr sz="4205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" name="圆角矩形 18"/>
          <p:cNvSpPr/>
          <p:nvPr/>
        </p:nvSpPr>
        <p:spPr>
          <a:xfrm>
            <a:off x="2339340" y="3493770"/>
            <a:ext cx="7917180" cy="607695"/>
          </a:xfrm>
          <a:prstGeom prst="roundRect">
            <a:avLst/>
          </a:prstGeom>
          <a:solidFill>
            <a:srgbClr val="2C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汇报时间：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2025.5.9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01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研究</a:t>
              </a:r>
              <a:r>
                <a:rPr lang="zh-CN" altLang="en-US"/>
                <a:t>背景</a:t>
              </a: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22120" y="1928495"/>
            <a:ext cx="8340090" cy="3989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国务院发布《新时代深化教育评价改革总体方案》，强调要使用人工智能、大数据和其他的智能信息技术去创新教育评估的工具。作者就提出需要用人工智能的方法去分析教师的注意力，然后关于教师注意力的数据也可以通过智能方法更轻易地获取，这样可以实现研究教师注意力</a:t>
            </a:r>
            <a:r>
              <a:rPr lang="zh-CN" altLang="en-US"/>
              <a:t>的识别，分析教师课堂行为标准化，同时还能够让教师客观理解教学过程中的注意力特征，尤其是优秀、有经验地教师，以此来改善自己注意力的分配和</a:t>
            </a:r>
            <a:r>
              <a:rPr lang="zh-CN" altLang="en-US"/>
              <a:t>教学的质量。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02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本文</a:t>
              </a:r>
              <a:r>
                <a:rPr lang="zh-CN" altLang="en-US"/>
                <a:t>创新</a:t>
              </a:r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2070735"/>
            <a:ext cx="11431270" cy="293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" y="4742815"/>
            <a:ext cx="2888615" cy="192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02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本文创新</a:t>
              </a: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93190" y="2275840"/>
            <a:ext cx="94964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/>
            <a:r>
              <a:rPr lang="zh-CN" altLang="en-US"/>
              <a:t>抽象技术路线</a:t>
            </a:r>
            <a:r>
              <a:rPr lang="zh-CN" altLang="en-US"/>
              <a:t>为：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输入一段课堂教学的固定位置的视频和视频刚开始第一帧的教师</a:t>
            </a:r>
            <a:r>
              <a:rPr lang="zh-CN" altLang="en-US"/>
              <a:t>头部框。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输出的是每个时间点上教师的</a:t>
            </a:r>
            <a:r>
              <a:rPr lang="zh-CN" altLang="en-US"/>
              <a:t>注意力信息。</a:t>
            </a:r>
            <a:endParaRPr lang="zh-CN" altLang="en-US"/>
          </a:p>
          <a:p>
            <a:pPr indent="0" fontAlgn="auto"/>
            <a:endParaRPr lang="zh-CN" altLang="en-US"/>
          </a:p>
          <a:p>
            <a:pPr indent="0" fontAlgn="auto"/>
            <a:r>
              <a:rPr lang="zh-CN" altLang="en-US"/>
              <a:t>主要是通过以下几个方面</a:t>
            </a:r>
            <a:r>
              <a:rPr lang="zh-CN" altLang="en-US"/>
              <a:t>完成：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构建了完整的输入输出的</a:t>
            </a:r>
            <a:r>
              <a:rPr lang="zh-CN" altLang="en-US"/>
              <a:t>技术链条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采用</a:t>
            </a:r>
            <a:r>
              <a:rPr lang="en-US" altLang="zh-CN"/>
              <a:t>SiamRPN</a:t>
            </a:r>
            <a:r>
              <a:rPr lang="zh-CN" altLang="en-US"/>
              <a:t>网络对给出第一帧教师头部边界框的图像来一直跟踪当前教师头部</a:t>
            </a:r>
            <a:r>
              <a:rPr lang="zh-CN" altLang="en-US"/>
              <a:t>边界框。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采用</a:t>
            </a:r>
            <a:r>
              <a:rPr lang="en-US" altLang="zh-CN"/>
              <a:t>Swin Transomrer Object Detection</a:t>
            </a:r>
            <a:r>
              <a:rPr lang="zh-CN" altLang="en-US"/>
              <a:t>检测所有</a:t>
            </a:r>
            <a:r>
              <a:rPr lang="zh-CN" altLang="en-US"/>
              <a:t>人物去除教师位置框获取</a:t>
            </a:r>
            <a:r>
              <a:rPr lang="zh-CN" altLang="en-US"/>
              <a:t>学生框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采用</a:t>
            </a:r>
            <a:r>
              <a:rPr lang="en-US" altLang="zh-CN"/>
              <a:t>Hopenet</a:t>
            </a:r>
            <a:r>
              <a:rPr lang="zh-CN" altLang="en-US"/>
              <a:t>获取教师头部姿态三元组，并通过定义注视线起点和终点来输出</a:t>
            </a:r>
            <a:r>
              <a:rPr lang="zh-CN" altLang="en-US"/>
              <a:t>注视线。</a:t>
            </a:r>
            <a:endParaRPr lang="zh-CN" altLang="en-US"/>
          </a:p>
          <a:p>
            <a:pPr marL="285750" indent="-285750" fontAlgn="auto">
              <a:buFont typeface="Wingdings" panose="05000000000000000000" charset="0"/>
              <a:buChar char="l"/>
            </a:pPr>
            <a:r>
              <a:rPr lang="zh-CN" altLang="en-US"/>
              <a:t>定义两个判定函数来判断教师注意力是看黑板、看教材</a:t>
            </a:r>
            <a:r>
              <a:rPr lang="zh-CN" altLang="en-US"/>
              <a:t>还是看学生。</a:t>
            </a:r>
            <a:endParaRPr lang="zh-CN" altLang="en-US"/>
          </a:p>
          <a:p>
            <a:pPr indent="457200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02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本文创新</a:t>
              </a: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40485" y="2275840"/>
            <a:ext cx="94964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在教师注意力测量中，注视区域的计算是一个很特别的点，文中提出了关于注视点、注释区域的</a:t>
            </a:r>
            <a:r>
              <a:rPr lang="zh-CN" altLang="en-US"/>
              <a:t>计算方式。</a:t>
            </a:r>
            <a:endParaRPr lang="zh-CN" altLang="en-US"/>
          </a:p>
          <a:p>
            <a:pPr indent="457200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注视</a:t>
            </a:r>
            <a:r>
              <a:rPr lang="zh-CN" altLang="en-US"/>
              <a:t>向量通过获取教师头部姿态的三元组</a:t>
            </a:r>
            <a:r>
              <a:rPr lang="zh-CN" altLang="en-US"/>
              <a:t>即可获取。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1120" y="3757295"/>
            <a:ext cx="5932805" cy="177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" y="3848100"/>
            <a:ext cx="1435100" cy="1466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40" y="3711575"/>
            <a:ext cx="2997200" cy="199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02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本文创新</a:t>
              </a: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47775" y="2275840"/>
            <a:ext cx="94964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获取了注视向量之后，作者将注视点定义成在头部</a:t>
            </a:r>
            <a:r>
              <a:rPr lang="zh-CN" altLang="en-US"/>
              <a:t>中心点朝向注视向量的射线上取一个常数距离作为</a:t>
            </a:r>
            <a:r>
              <a:rPr lang="zh-CN" altLang="en-US"/>
              <a:t>注视点。</a:t>
            </a:r>
            <a:endParaRPr lang="zh-CN" altLang="en-US"/>
          </a:p>
          <a:p>
            <a:pPr indent="457200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而注视区域的定义是根据注视点为圆心，一段分段函数的值为半径绘制圆，从头部中心点向圆作两条切线，切线中间的部分以及圆的部分作为</a:t>
            </a:r>
            <a:r>
              <a:rPr lang="zh-CN" altLang="en-US"/>
              <a:t>注视区域。</a:t>
            </a:r>
            <a:endParaRPr lang="zh-CN" altLang="en-US"/>
          </a:p>
          <a:p>
            <a:pPr indent="457200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关于分段函数的定义如下：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050" y="4110355"/>
            <a:ext cx="10768965" cy="1900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55" y="171450"/>
            <a:ext cx="3112135" cy="210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02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本文创新</a:t>
              </a:r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3653155"/>
            <a:ext cx="6307455" cy="1113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485265"/>
            <a:ext cx="5734050" cy="46380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0485" y="2710815"/>
            <a:ext cx="4325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人的注视通常具有观察近处范围比较小，观察远处范围比较大的</a:t>
            </a:r>
            <a:r>
              <a:rPr lang="zh-CN" altLang="en-US"/>
              <a:t>特性。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02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本文创新</a:t>
              </a:r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95" y="1677670"/>
            <a:ext cx="5054600" cy="4229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0" y="2129155"/>
            <a:ext cx="3124200" cy="1066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36410" y="3969385"/>
            <a:ext cx="4332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代表教师注意力</a:t>
            </a:r>
            <a:r>
              <a:rPr lang="zh-CN" altLang="en-US"/>
              <a:t>在学生上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代表教师注意力在教材</a:t>
            </a:r>
            <a:r>
              <a:rPr lang="zh-CN" altLang="en-US"/>
              <a:t>上</a:t>
            </a:r>
            <a:endParaRPr lang="zh-CN" altLang="en-US"/>
          </a:p>
          <a:p>
            <a:r>
              <a:rPr lang="en-US" altLang="zh-CN"/>
              <a:t>-1</a:t>
            </a:r>
            <a:r>
              <a:rPr lang="zh-CN" altLang="en-US"/>
              <a:t>代表教师注意力在黑板或者多媒体</a:t>
            </a:r>
            <a:r>
              <a:rPr lang="zh-CN" altLang="en-US"/>
              <a:t>上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-24765" y="401955"/>
            <a:ext cx="3606800" cy="922655"/>
            <a:chOff x="-39" y="633"/>
            <a:chExt cx="5680" cy="1453"/>
          </a:xfrm>
        </p:grpSpPr>
        <p:grpSp>
          <p:nvGrpSpPr>
            <p:cNvPr id="48" name="组合 47"/>
            <p:cNvGrpSpPr/>
            <p:nvPr/>
          </p:nvGrpSpPr>
          <p:grpSpPr>
            <a:xfrm>
              <a:off x="-39" y="633"/>
              <a:ext cx="5680" cy="1453"/>
              <a:chOff x="-39" y="633"/>
              <a:chExt cx="5680" cy="14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-39" y="881"/>
                <a:ext cx="5680" cy="1080"/>
              </a:xfrm>
              <a:prstGeom prst="rect">
                <a:avLst/>
              </a:prstGeom>
              <a:solidFill>
                <a:srgbClr val="2B3D5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 flipV="1">
                <a:off x="841" y="633"/>
                <a:ext cx="1458" cy="1453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rgbClr val="2B3D55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30000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 flipV="1">
                <a:off x="954" y="744"/>
                <a:ext cx="1240" cy="123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TextBox 58"/>
            <p:cNvSpPr txBox="1"/>
            <p:nvPr/>
          </p:nvSpPr>
          <p:spPr>
            <a:xfrm>
              <a:off x="954" y="803"/>
              <a:ext cx="1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-300" dirty="0">
                  <a:solidFill>
                    <a:srgbClr val="2C3D4F"/>
                  </a:solidFill>
                  <a:latin typeface="方正大黑_GBK" pitchFamily="1" charset="-122"/>
                  <a:ea typeface="方正大黑_GBK" pitchFamily="1" charset="-122"/>
                </a:rPr>
                <a:t>03</a:t>
              </a:r>
              <a:endParaRPr lang="en-US" altLang="zh-CN" sz="4000" spc="-300" dirty="0">
                <a:solidFill>
                  <a:srgbClr val="2C3D4F"/>
                </a:solidFill>
                <a:latin typeface="方正大黑_GBK" pitchFamily="1" charset="-122"/>
                <a:ea typeface="方正大黑_GBK" pitchFamily="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44" y="1044"/>
              <a:ext cx="2997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方正准圆简体" pitchFamily="2" charset="-122"/>
                  <a:ea typeface="方正准圆简体" pitchFamily="2" charset="-122"/>
                </a:defRPr>
              </a:lvl1pPr>
            </a:lstStyle>
            <a:p>
              <a:r>
                <a:rPr lang="zh-CN" altLang="en-US"/>
                <a:t>实验部分</a:t>
              </a: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44490" y="1676400"/>
            <a:ext cx="6256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让不同人员对视频进行标注，标注内容为教师的头部框</a:t>
            </a:r>
            <a:r>
              <a:rPr lang="zh-CN" altLang="en-US"/>
              <a:t>以及注意力信息，是在看黑板、看教材还是看学生。如果标注内容一致，即可判定，不一致需要重新审核，结果作为</a:t>
            </a:r>
            <a:r>
              <a:rPr lang="en-US" altLang="zh-CN"/>
              <a:t>GroundTruth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8228330" y="2644140"/>
            <a:ext cx="370205" cy="51117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44490" y="3187065"/>
            <a:ext cx="6256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进行二次标注，标注结果和前面的</a:t>
            </a:r>
            <a:r>
              <a:rPr lang="en-US" altLang="zh-CN"/>
              <a:t>GroundTruth</a:t>
            </a:r>
            <a:r>
              <a:rPr lang="zh-CN" altLang="en-US"/>
              <a:t>做比对，以正确数量和标注总数的比例作为人眼识别的准确率</a:t>
            </a:r>
            <a:r>
              <a:rPr lang="en-US" altLang="zh-CN"/>
              <a:t>Acc</a:t>
            </a:r>
            <a:r>
              <a:rPr lang="en-US" altLang="zh-CN" baseline="-25000"/>
              <a:t>human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228330" y="3891915"/>
            <a:ext cx="370205" cy="51117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44490" y="4462780"/>
            <a:ext cx="6256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计算算法的</a:t>
            </a:r>
            <a:r>
              <a:rPr lang="en-US" altLang="zh-CN"/>
              <a:t>F1</a:t>
            </a:r>
            <a:r>
              <a:rPr lang="zh-CN" altLang="en-US"/>
              <a:t>值作为算法准确率</a:t>
            </a:r>
            <a:r>
              <a:rPr lang="en-US" altLang="zh-CN"/>
              <a:t>Acc</a:t>
            </a:r>
            <a:r>
              <a:rPr lang="en-US" altLang="zh-CN" baseline="-25000"/>
              <a:t>ours</a:t>
            </a:r>
            <a:endParaRPr lang="en-US" altLang="zh-CN" baseline="-250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1624330"/>
            <a:ext cx="4930140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resource_record_key" val="{&quot;12&quot;:[25004103,25001166,20385803]}"/>
</p:tagLst>
</file>

<file path=ppt/tags/tag2.xml><?xml version="1.0" encoding="utf-8"?>
<p:tagLst xmlns:p="http://schemas.openxmlformats.org/presentationml/2006/main">
  <p:tag name="resource_record_key" val="{&quot;12&quot;:[25004103,25001166,20385803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WPS 演示</Application>
  <PresentationFormat>宽屏</PresentationFormat>
  <Paragraphs>82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方正大黑_GBK</vt:lpstr>
      <vt:lpstr>黑体</vt:lpstr>
      <vt:lpstr>方正准圆简体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安晖心</cp:lastModifiedBy>
  <cp:revision>101</cp:revision>
  <dcterms:created xsi:type="dcterms:W3CDTF">2020-07-28T11:19:00Z</dcterms:created>
  <dcterms:modified xsi:type="dcterms:W3CDTF">2025-05-08T04:28:01Z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2052-12.1.0.20784</vt:lpwstr>
  </property>
  <property fmtid="{D5CDD505-2E9C-101B-9397-08002B2CF9AE}" pid="4" name="KSOTemplateUUID">
    <vt:lpwstr>v1.0_mb_YCFJ17tt7X05oInDZOIx3A==</vt:lpwstr>
  </property>
  <property fmtid="{D5CDD505-2E9C-101B-9397-08002B2CF9AE}" pid="5" name="ICV">
    <vt:lpwstr>0E2EB26B90124511AE9C13C87A8FB0D1_13</vt:lpwstr>
  </property>
</Properties>
</file>